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8" r:id="rId2"/>
    <p:sldId id="261" r:id="rId3"/>
    <p:sldId id="264" r:id="rId4"/>
    <p:sldId id="265" r:id="rId5"/>
    <p:sldId id="266" r:id="rId6"/>
    <p:sldId id="268" r:id="rId7"/>
    <p:sldId id="269" r:id="rId8"/>
    <p:sldId id="270" r:id="rId9"/>
    <p:sldId id="260" r:id="rId10"/>
    <p:sldId id="290" r:id="rId11"/>
    <p:sldId id="271" r:id="rId12"/>
    <p:sldId id="272" r:id="rId13"/>
    <p:sldId id="273" r:id="rId14"/>
    <p:sldId id="274" r:id="rId15"/>
    <p:sldId id="275" r:id="rId16"/>
    <p:sldId id="279" r:id="rId17"/>
    <p:sldId id="280" r:id="rId18"/>
    <p:sldId id="278" r:id="rId19"/>
    <p:sldId id="281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8F6"/>
    <a:srgbClr val="FDF9F6"/>
    <a:srgbClr val="033A78"/>
    <a:srgbClr val="0C8BC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E50B4-AC06-41EA-A827-4C8D3FB3B03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D1287-15E1-402F-9567-FD27B6AD06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AI-powered software solution for mining, processing and related logistics</a:t>
          </a:r>
          <a:endParaRPr lang="en-US" sz="17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712634-B219-44B5-BA46-BEF55E8E5558}" type="parTrans" cxnId="{FDB79169-93F3-47A9-BCAE-FAFD9F1E4286}">
      <dgm:prSet/>
      <dgm:spPr/>
      <dgm:t>
        <a:bodyPr/>
        <a:lstStyle/>
        <a:p>
          <a:endParaRPr lang="en-US" sz="1800"/>
        </a:p>
      </dgm:t>
    </dgm:pt>
    <dgm:pt modelId="{4A418DA3-422D-4CD8-A59A-DAC8FA412306}" type="sibTrans" cxnId="{FDB79169-93F3-47A9-BCAE-FAFD9F1E4286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DB5A8091-63E8-45B3-8E5F-CD2F2E29A7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Visual dashboards and actionable recommendations</a:t>
          </a:r>
          <a:endParaRPr lang="en-US" sz="17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677B323-8E8C-4A50-A024-57C1364A8234}" type="parTrans" cxnId="{AAB34901-D209-4CFC-BCF2-347B1A00EA84}">
      <dgm:prSet/>
      <dgm:spPr/>
      <dgm:t>
        <a:bodyPr/>
        <a:lstStyle/>
        <a:p>
          <a:endParaRPr lang="en-US" sz="1800"/>
        </a:p>
      </dgm:t>
    </dgm:pt>
    <dgm:pt modelId="{CA16CEF1-63E6-434C-871D-524F36575BA5}" type="sibTrans" cxnId="{AAB34901-D209-4CFC-BCF2-347B1A00EA84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4389A443-2ED7-4FB5-985C-DB6EAF848D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Optimizes operations, increases production using advanced analytics and machine learning algorithms</a:t>
          </a:r>
          <a:endParaRPr lang="en-US" sz="17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7A9327C-4913-49E9-96C8-4E5B2CDAED1C}" type="parTrans" cxnId="{58826D36-EEE2-443A-BFCD-38A72373ABBA}">
      <dgm:prSet/>
      <dgm:spPr/>
      <dgm:t>
        <a:bodyPr/>
        <a:lstStyle/>
        <a:p>
          <a:endParaRPr lang="en-US" sz="1800"/>
        </a:p>
      </dgm:t>
    </dgm:pt>
    <dgm:pt modelId="{EE573A9D-A049-4FF0-9953-C6FD406FE89E}" type="sibTrans" cxnId="{58826D36-EEE2-443A-BFCD-38A72373ABBA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66CE8C1F-1022-40CF-A6F8-386C44A9F7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b="0" i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Automates and streamlines data collection</a:t>
          </a:r>
          <a:endParaRPr lang="en-US" sz="17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4DDDCBF-0362-4779-A92C-DEC3E0A72D59}" type="parTrans" cxnId="{20F2C6A8-37CA-4338-BC17-D8EE85B1B55A}">
      <dgm:prSet/>
      <dgm:spPr/>
      <dgm:t>
        <a:bodyPr/>
        <a:lstStyle/>
        <a:p>
          <a:endParaRPr lang="en-US" sz="1800"/>
        </a:p>
      </dgm:t>
    </dgm:pt>
    <dgm:pt modelId="{0591B2D3-8F3E-48BB-895E-2CD5D68946DF}" type="sibTrans" cxnId="{20F2C6A8-37CA-4338-BC17-D8EE85B1B55A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002263CD-689A-4F09-9A1C-BF75BD0355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Five bolt-on modules</a:t>
          </a:r>
          <a:endParaRPr lang="en-US" sz="17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57AAC0D-E922-4283-BA9E-B8032AE0461D}" type="parTrans" cxnId="{DAC2C74F-0EEB-4881-B26A-B49502904D28}">
      <dgm:prSet/>
      <dgm:spPr/>
      <dgm:t>
        <a:bodyPr/>
        <a:lstStyle/>
        <a:p>
          <a:endParaRPr lang="en-US" sz="1800"/>
        </a:p>
      </dgm:t>
    </dgm:pt>
    <dgm:pt modelId="{67E96F5A-7AAD-464C-99E1-DCDF75078E75}" type="sibTrans" cxnId="{DAC2C74F-0EEB-4881-B26A-B49502904D28}">
      <dgm:prSet/>
      <dgm:spPr/>
      <dgm:t>
        <a:bodyPr/>
        <a:lstStyle/>
        <a:p>
          <a:endParaRPr lang="en-US" sz="1800"/>
        </a:p>
      </dgm:t>
    </dgm:pt>
    <dgm:pt modelId="{F22F6DB8-5FD0-4F6E-9E87-3C1C4B4B5AA1}" type="pres">
      <dgm:prSet presAssocID="{958E50B4-AC06-41EA-A827-4C8D3FB3B03F}" presName="root" presStyleCnt="0">
        <dgm:presLayoutVars>
          <dgm:dir/>
          <dgm:resizeHandles val="exact"/>
        </dgm:presLayoutVars>
      </dgm:prSet>
      <dgm:spPr/>
    </dgm:pt>
    <dgm:pt modelId="{0D8496BA-5259-4059-B341-DF119D244D41}" type="pres">
      <dgm:prSet presAssocID="{958E50B4-AC06-41EA-A827-4C8D3FB3B03F}" presName="container" presStyleCnt="0">
        <dgm:presLayoutVars>
          <dgm:dir/>
          <dgm:resizeHandles val="exact"/>
        </dgm:presLayoutVars>
      </dgm:prSet>
      <dgm:spPr/>
    </dgm:pt>
    <dgm:pt modelId="{5459FADA-0D73-41EC-841E-27F21586AA21}" type="pres">
      <dgm:prSet presAssocID="{AEAD1287-15E1-402F-9567-FD27B6AD0684}" presName="compNode" presStyleCnt="0"/>
      <dgm:spPr/>
    </dgm:pt>
    <dgm:pt modelId="{624188FE-5CB3-499C-A2CB-5B2E6779156F}" type="pres">
      <dgm:prSet presAssocID="{AEAD1287-15E1-402F-9567-FD27B6AD0684}" presName="iconBgRect" presStyleLbl="bgShp" presStyleIdx="0" presStyleCnt="5"/>
      <dgm:spPr/>
    </dgm:pt>
    <dgm:pt modelId="{6B4ADA8C-1DD0-4BE6-85F3-70B20C38254C}" type="pres">
      <dgm:prSet presAssocID="{AEAD1287-15E1-402F-9567-FD27B6AD0684}" presName="iconRect" presStyleLbl="node1" presStyleIdx="0" presStyleCnt="5" custLinFactNeighborX="-3710" custLinFactNeighborY="-1855"/>
      <dgm:spPr>
        <a:blipFill>
          <a:blip xmlns:r="http://schemas.openxmlformats.org/officeDocument/2006/relationships" r:embed="rId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69BB2BC-5586-45A7-9673-C88C4AB2270E}" type="pres">
      <dgm:prSet presAssocID="{AEAD1287-15E1-402F-9567-FD27B6AD0684}" presName="spaceRect" presStyleCnt="0"/>
      <dgm:spPr/>
    </dgm:pt>
    <dgm:pt modelId="{517B47CE-D9F3-44DF-80A3-6F8C1DD80708}" type="pres">
      <dgm:prSet presAssocID="{AEAD1287-15E1-402F-9567-FD27B6AD0684}" presName="textRect" presStyleLbl="revTx" presStyleIdx="0" presStyleCnt="5">
        <dgm:presLayoutVars>
          <dgm:chMax val="1"/>
          <dgm:chPref val="1"/>
        </dgm:presLayoutVars>
      </dgm:prSet>
      <dgm:spPr/>
    </dgm:pt>
    <dgm:pt modelId="{93B5C4DC-D8C9-42C6-B464-E7F113850B6C}" type="pres">
      <dgm:prSet presAssocID="{4A418DA3-422D-4CD8-A59A-DAC8FA412306}" presName="sibTrans" presStyleLbl="sibTrans2D1" presStyleIdx="0" presStyleCnt="0"/>
      <dgm:spPr/>
    </dgm:pt>
    <dgm:pt modelId="{51A6DE2A-7BE2-411A-A3AC-B782955D030C}" type="pres">
      <dgm:prSet presAssocID="{DB5A8091-63E8-45B3-8E5F-CD2F2E29A719}" presName="compNode" presStyleCnt="0"/>
      <dgm:spPr/>
    </dgm:pt>
    <dgm:pt modelId="{BCEDCDEC-FBC7-424D-AD97-66E48A1E8879}" type="pres">
      <dgm:prSet presAssocID="{DB5A8091-63E8-45B3-8E5F-CD2F2E29A719}" presName="iconBgRect" presStyleLbl="bgShp" presStyleIdx="1" presStyleCnt="5"/>
      <dgm:spPr/>
    </dgm:pt>
    <dgm:pt modelId="{42088E76-BE16-4984-A5E1-C27E58C7DEA5}" type="pres">
      <dgm:prSet presAssocID="{DB5A8091-63E8-45B3-8E5F-CD2F2E29A719}" presName="iconRect" presStyleLbl="nod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EB78B7E-F899-4226-B93F-8EC85B1BC681}" type="pres">
      <dgm:prSet presAssocID="{DB5A8091-63E8-45B3-8E5F-CD2F2E29A719}" presName="spaceRect" presStyleCnt="0"/>
      <dgm:spPr/>
    </dgm:pt>
    <dgm:pt modelId="{592059BA-6D4D-4538-8F04-118ACAA84320}" type="pres">
      <dgm:prSet presAssocID="{DB5A8091-63E8-45B3-8E5F-CD2F2E29A719}" presName="textRect" presStyleLbl="revTx" presStyleIdx="1" presStyleCnt="5">
        <dgm:presLayoutVars>
          <dgm:chMax val="1"/>
          <dgm:chPref val="1"/>
        </dgm:presLayoutVars>
      </dgm:prSet>
      <dgm:spPr/>
    </dgm:pt>
    <dgm:pt modelId="{043A9237-0B0A-461A-A919-717A9390B697}" type="pres">
      <dgm:prSet presAssocID="{CA16CEF1-63E6-434C-871D-524F36575BA5}" presName="sibTrans" presStyleLbl="sibTrans2D1" presStyleIdx="0" presStyleCnt="0"/>
      <dgm:spPr/>
    </dgm:pt>
    <dgm:pt modelId="{808961DF-A2B1-45AE-97F0-3AF33A850C4B}" type="pres">
      <dgm:prSet presAssocID="{4389A443-2ED7-4FB5-985C-DB6EAF848D6A}" presName="compNode" presStyleCnt="0"/>
      <dgm:spPr/>
    </dgm:pt>
    <dgm:pt modelId="{A67B5F8A-05F7-446E-AD42-174F4DC9017A}" type="pres">
      <dgm:prSet presAssocID="{4389A443-2ED7-4FB5-985C-DB6EAF848D6A}" presName="iconBgRect" presStyleLbl="bgShp" presStyleIdx="2" presStyleCnt="5"/>
      <dgm:spPr/>
    </dgm:pt>
    <dgm:pt modelId="{78AC9599-B97E-4952-95B7-DDDCA64A4DEC}" type="pres">
      <dgm:prSet presAssocID="{4389A443-2ED7-4FB5-985C-DB6EAF848D6A}" presName="iconRect" presStyleLbl="node1" presStyleIdx="2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881B413C-1959-4E49-AF06-36CD687D074F}" type="pres">
      <dgm:prSet presAssocID="{4389A443-2ED7-4FB5-985C-DB6EAF848D6A}" presName="spaceRect" presStyleCnt="0"/>
      <dgm:spPr/>
    </dgm:pt>
    <dgm:pt modelId="{0D7F4124-79FE-4B87-A6FA-2D39C4827E09}" type="pres">
      <dgm:prSet presAssocID="{4389A443-2ED7-4FB5-985C-DB6EAF848D6A}" presName="textRect" presStyleLbl="revTx" presStyleIdx="2" presStyleCnt="5">
        <dgm:presLayoutVars>
          <dgm:chMax val="1"/>
          <dgm:chPref val="1"/>
        </dgm:presLayoutVars>
      </dgm:prSet>
      <dgm:spPr/>
    </dgm:pt>
    <dgm:pt modelId="{B22C69FC-D8F5-4BE2-BADE-3DC09F800102}" type="pres">
      <dgm:prSet presAssocID="{EE573A9D-A049-4FF0-9953-C6FD406FE89E}" presName="sibTrans" presStyleLbl="sibTrans2D1" presStyleIdx="0" presStyleCnt="0"/>
      <dgm:spPr/>
    </dgm:pt>
    <dgm:pt modelId="{0754099D-3357-4F91-97CF-DCB392FAF616}" type="pres">
      <dgm:prSet presAssocID="{66CE8C1F-1022-40CF-A6F8-386C44A9F79B}" presName="compNode" presStyleCnt="0"/>
      <dgm:spPr/>
    </dgm:pt>
    <dgm:pt modelId="{D131E356-FB2D-4BC7-877E-01B526B8120F}" type="pres">
      <dgm:prSet presAssocID="{66CE8C1F-1022-40CF-A6F8-386C44A9F79B}" presName="iconBgRect" presStyleLbl="bgShp" presStyleIdx="3" presStyleCnt="5"/>
      <dgm:spPr/>
    </dgm:pt>
    <dgm:pt modelId="{1B4BA8AE-3A22-4269-9F40-FEA0AC20E35E}" type="pres">
      <dgm:prSet presAssocID="{66CE8C1F-1022-40CF-A6F8-386C44A9F79B}" presName="iconRect" presStyleLbl="node1" presStyleIdx="3" presStyleCnt="5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B1BCEB6-22D9-48E0-AB24-FFE8CC73A385}" type="pres">
      <dgm:prSet presAssocID="{66CE8C1F-1022-40CF-A6F8-386C44A9F79B}" presName="spaceRect" presStyleCnt="0"/>
      <dgm:spPr/>
    </dgm:pt>
    <dgm:pt modelId="{6376E91E-657E-4462-A2B8-F5D2E06D294F}" type="pres">
      <dgm:prSet presAssocID="{66CE8C1F-1022-40CF-A6F8-386C44A9F79B}" presName="textRect" presStyleLbl="revTx" presStyleIdx="3" presStyleCnt="5">
        <dgm:presLayoutVars>
          <dgm:chMax val="1"/>
          <dgm:chPref val="1"/>
        </dgm:presLayoutVars>
      </dgm:prSet>
      <dgm:spPr/>
    </dgm:pt>
    <dgm:pt modelId="{28E6B8C4-403C-4856-87B2-CC0D5D4CCBE8}" type="pres">
      <dgm:prSet presAssocID="{0591B2D3-8F3E-48BB-895E-2CD5D68946DF}" presName="sibTrans" presStyleLbl="sibTrans2D1" presStyleIdx="0" presStyleCnt="0"/>
      <dgm:spPr/>
    </dgm:pt>
    <dgm:pt modelId="{DEB11282-DACA-439B-A1D5-B708E34588C8}" type="pres">
      <dgm:prSet presAssocID="{002263CD-689A-4F09-9A1C-BF75BD0355CD}" presName="compNode" presStyleCnt="0"/>
      <dgm:spPr/>
    </dgm:pt>
    <dgm:pt modelId="{F27210CA-0BB5-4BCD-B2AE-32D952E9B513}" type="pres">
      <dgm:prSet presAssocID="{002263CD-689A-4F09-9A1C-BF75BD0355CD}" presName="iconBgRect" presStyleLbl="bgShp" presStyleIdx="4" presStyleCnt="5"/>
      <dgm:spPr/>
    </dgm:pt>
    <dgm:pt modelId="{5EABDF96-6E3C-4D97-A57A-289C0C3B03CC}" type="pres">
      <dgm:prSet presAssocID="{002263CD-689A-4F09-9A1C-BF75BD0355CD}" presName="iconRect" presStyleLbl="node1" presStyleIdx="4" presStyleCnt="5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 bolt"/>
        </a:ext>
      </dgm:extLst>
    </dgm:pt>
    <dgm:pt modelId="{F071E863-8B95-4286-8AB1-B929410C3F14}" type="pres">
      <dgm:prSet presAssocID="{002263CD-689A-4F09-9A1C-BF75BD0355CD}" presName="spaceRect" presStyleCnt="0"/>
      <dgm:spPr/>
    </dgm:pt>
    <dgm:pt modelId="{8368EB0A-3CFC-430C-A85F-04C4E2C1EE5B}" type="pres">
      <dgm:prSet presAssocID="{002263CD-689A-4F09-9A1C-BF75BD0355C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AB34901-D209-4CFC-BCF2-347B1A00EA84}" srcId="{958E50B4-AC06-41EA-A827-4C8D3FB3B03F}" destId="{DB5A8091-63E8-45B3-8E5F-CD2F2E29A719}" srcOrd="1" destOrd="0" parTransId="{4677B323-8E8C-4A50-A024-57C1364A8234}" sibTransId="{CA16CEF1-63E6-434C-871D-524F36575BA5}"/>
    <dgm:cxn modelId="{F31EB001-4A78-4F51-AE8A-ECCB3F65513F}" type="presOf" srcId="{AEAD1287-15E1-402F-9567-FD27B6AD0684}" destId="{517B47CE-D9F3-44DF-80A3-6F8C1DD80708}" srcOrd="0" destOrd="0" presId="urn:microsoft.com/office/officeart/2018/2/layout/IconCircleList"/>
    <dgm:cxn modelId="{219D980E-836F-462B-A50A-3252EDA2EAA1}" type="presOf" srcId="{4389A443-2ED7-4FB5-985C-DB6EAF848D6A}" destId="{0D7F4124-79FE-4B87-A6FA-2D39C4827E09}" srcOrd="0" destOrd="0" presId="urn:microsoft.com/office/officeart/2018/2/layout/IconCircleList"/>
    <dgm:cxn modelId="{117D9B1B-F425-4F51-849D-9F3470AD21BC}" type="presOf" srcId="{958E50B4-AC06-41EA-A827-4C8D3FB3B03F}" destId="{F22F6DB8-5FD0-4F6E-9E87-3C1C4B4B5AA1}" srcOrd="0" destOrd="0" presId="urn:microsoft.com/office/officeart/2018/2/layout/IconCircleList"/>
    <dgm:cxn modelId="{2BEFE029-28A1-4FD9-87E3-427049904E52}" type="presOf" srcId="{EE573A9D-A049-4FF0-9953-C6FD406FE89E}" destId="{B22C69FC-D8F5-4BE2-BADE-3DC09F800102}" srcOrd="0" destOrd="0" presId="urn:microsoft.com/office/officeart/2018/2/layout/IconCircleList"/>
    <dgm:cxn modelId="{58826D36-EEE2-443A-BFCD-38A72373ABBA}" srcId="{958E50B4-AC06-41EA-A827-4C8D3FB3B03F}" destId="{4389A443-2ED7-4FB5-985C-DB6EAF848D6A}" srcOrd="2" destOrd="0" parTransId="{17A9327C-4913-49E9-96C8-4E5B2CDAED1C}" sibTransId="{EE573A9D-A049-4FF0-9953-C6FD406FE89E}"/>
    <dgm:cxn modelId="{1EB34845-7B44-4545-8A32-E15DE004B4B3}" type="presOf" srcId="{CA16CEF1-63E6-434C-871D-524F36575BA5}" destId="{043A9237-0B0A-461A-A919-717A9390B697}" srcOrd="0" destOrd="0" presId="urn:microsoft.com/office/officeart/2018/2/layout/IconCircleList"/>
    <dgm:cxn modelId="{FDB79169-93F3-47A9-BCAE-FAFD9F1E4286}" srcId="{958E50B4-AC06-41EA-A827-4C8D3FB3B03F}" destId="{AEAD1287-15E1-402F-9567-FD27B6AD0684}" srcOrd="0" destOrd="0" parTransId="{B2712634-B219-44B5-BA46-BEF55E8E5558}" sibTransId="{4A418DA3-422D-4CD8-A59A-DAC8FA412306}"/>
    <dgm:cxn modelId="{DAC2C74F-0EEB-4881-B26A-B49502904D28}" srcId="{958E50B4-AC06-41EA-A827-4C8D3FB3B03F}" destId="{002263CD-689A-4F09-9A1C-BF75BD0355CD}" srcOrd="4" destOrd="0" parTransId="{457AAC0D-E922-4283-BA9E-B8032AE0461D}" sibTransId="{67E96F5A-7AAD-464C-99E1-DCDF75078E75}"/>
    <dgm:cxn modelId="{970D2E70-C4F7-4735-A421-9A03B0C3E1CF}" type="presOf" srcId="{0591B2D3-8F3E-48BB-895E-2CD5D68946DF}" destId="{28E6B8C4-403C-4856-87B2-CC0D5D4CCBE8}" srcOrd="0" destOrd="0" presId="urn:microsoft.com/office/officeart/2018/2/layout/IconCircleList"/>
    <dgm:cxn modelId="{DDE1AA84-BC80-44E7-B528-10724DE75BD4}" type="presOf" srcId="{4A418DA3-422D-4CD8-A59A-DAC8FA412306}" destId="{93B5C4DC-D8C9-42C6-B464-E7F113850B6C}" srcOrd="0" destOrd="0" presId="urn:microsoft.com/office/officeart/2018/2/layout/IconCircleList"/>
    <dgm:cxn modelId="{1484AE8A-A049-4970-B9AC-0937AFAB66BB}" type="presOf" srcId="{002263CD-689A-4F09-9A1C-BF75BD0355CD}" destId="{8368EB0A-3CFC-430C-A85F-04C4E2C1EE5B}" srcOrd="0" destOrd="0" presId="urn:microsoft.com/office/officeart/2018/2/layout/IconCircleList"/>
    <dgm:cxn modelId="{6A68D190-85F9-4DDC-A600-2DABE12547B5}" type="presOf" srcId="{66CE8C1F-1022-40CF-A6F8-386C44A9F79B}" destId="{6376E91E-657E-4462-A2B8-F5D2E06D294F}" srcOrd="0" destOrd="0" presId="urn:microsoft.com/office/officeart/2018/2/layout/IconCircleList"/>
    <dgm:cxn modelId="{20F2C6A8-37CA-4338-BC17-D8EE85B1B55A}" srcId="{958E50B4-AC06-41EA-A827-4C8D3FB3B03F}" destId="{66CE8C1F-1022-40CF-A6F8-386C44A9F79B}" srcOrd="3" destOrd="0" parTransId="{A4DDDCBF-0362-4779-A92C-DEC3E0A72D59}" sibTransId="{0591B2D3-8F3E-48BB-895E-2CD5D68946DF}"/>
    <dgm:cxn modelId="{82852BB7-32A0-4130-BDF4-A311FBA594ED}" type="presOf" srcId="{DB5A8091-63E8-45B3-8E5F-CD2F2E29A719}" destId="{592059BA-6D4D-4538-8F04-118ACAA84320}" srcOrd="0" destOrd="0" presId="urn:microsoft.com/office/officeart/2018/2/layout/IconCircleList"/>
    <dgm:cxn modelId="{29BA985A-F3C8-483F-B50A-36CBEB6D3EE8}" type="presParOf" srcId="{F22F6DB8-5FD0-4F6E-9E87-3C1C4B4B5AA1}" destId="{0D8496BA-5259-4059-B341-DF119D244D41}" srcOrd="0" destOrd="0" presId="urn:microsoft.com/office/officeart/2018/2/layout/IconCircleList"/>
    <dgm:cxn modelId="{1EA9BD1B-1330-486B-9F5E-1297BF1C8FF7}" type="presParOf" srcId="{0D8496BA-5259-4059-B341-DF119D244D41}" destId="{5459FADA-0D73-41EC-841E-27F21586AA21}" srcOrd="0" destOrd="0" presId="urn:microsoft.com/office/officeart/2018/2/layout/IconCircleList"/>
    <dgm:cxn modelId="{56663188-4CC6-4298-8839-42A4604D4E26}" type="presParOf" srcId="{5459FADA-0D73-41EC-841E-27F21586AA21}" destId="{624188FE-5CB3-499C-A2CB-5B2E6779156F}" srcOrd="0" destOrd="0" presId="urn:microsoft.com/office/officeart/2018/2/layout/IconCircleList"/>
    <dgm:cxn modelId="{F4678113-7FB2-438B-847D-F390140ED322}" type="presParOf" srcId="{5459FADA-0D73-41EC-841E-27F21586AA21}" destId="{6B4ADA8C-1DD0-4BE6-85F3-70B20C38254C}" srcOrd="1" destOrd="0" presId="urn:microsoft.com/office/officeart/2018/2/layout/IconCircleList"/>
    <dgm:cxn modelId="{CD3FF640-241B-44A9-BB22-EB1D50DF4676}" type="presParOf" srcId="{5459FADA-0D73-41EC-841E-27F21586AA21}" destId="{969BB2BC-5586-45A7-9673-C88C4AB2270E}" srcOrd="2" destOrd="0" presId="urn:microsoft.com/office/officeart/2018/2/layout/IconCircleList"/>
    <dgm:cxn modelId="{1FA36E81-E9B4-4033-B160-2B87888C6119}" type="presParOf" srcId="{5459FADA-0D73-41EC-841E-27F21586AA21}" destId="{517B47CE-D9F3-44DF-80A3-6F8C1DD80708}" srcOrd="3" destOrd="0" presId="urn:microsoft.com/office/officeart/2018/2/layout/IconCircleList"/>
    <dgm:cxn modelId="{AD77AF05-068E-4639-A3D4-C6791C887D88}" type="presParOf" srcId="{0D8496BA-5259-4059-B341-DF119D244D41}" destId="{93B5C4DC-D8C9-42C6-B464-E7F113850B6C}" srcOrd="1" destOrd="0" presId="urn:microsoft.com/office/officeart/2018/2/layout/IconCircleList"/>
    <dgm:cxn modelId="{EF2912DC-2B74-41CC-9A90-9999A7D8DB8A}" type="presParOf" srcId="{0D8496BA-5259-4059-B341-DF119D244D41}" destId="{51A6DE2A-7BE2-411A-A3AC-B782955D030C}" srcOrd="2" destOrd="0" presId="urn:microsoft.com/office/officeart/2018/2/layout/IconCircleList"/>
    <dgm:cxn modelId="{E5B150C5-8D2A-4CB0-BC3C-4FF27DB73AD4}" type="presParOf" srcId="{51A6DE2A-7BE2-411A-A3AC-B782955D030C}" destId="{BCEDCDEC-FBC7-424D-AD97-66E48A1E8879}" srcOrd="0" destOrd="0" presId="urn:microsoft.com/office/officeart/2018/2/layout/IconCircleList"/>
    <dgm:cxn modelId="{7D25A500-8CEF-4390-BF67-F3E7EF2640CE}" type="presParOf" srcId="{51A6DE2A-7BE2-411A-A3AC-B782955D030C}" destId="{42088E76-BE16-4984-A5E1-C27E58C7DEA5}" srcOrd="1" destOrd="0" presId="urn:microsoft.com/office/officeart/2018/2/layout/IconCircleList"/>
    <dgm:cxn modelId="{927300AC-5BC5-4B06-AEE8-F746ED6C0F36}" type="presParOf" srcId="{51A6DE2A-7BE2-411A-A3AC-B782955D030C}" destId="{DEB78B7E-F899-4226-B93F-8EC85B1BC681}" srcOrd="2" destOrd="0" presId="urn:microsoft.com/office/officeart/2018/2/layout/IconCircleList"/>
    <dgm:cxn modelId="{580CB837-1BC4-456D-8DAC-46AF7FFEA5B4}" type="presParOf" srcId="{51A6DE2A-7BE2-411A-A3AC-B782955D030C}" destId="{592059BA-6D4D-4538-8F04-118ACAA84320}" srcOrd="3" destOrd="0" presId="urn:microsoft.com/office/officeart/2018/2/layout/IconCircleList"/>
    <dgm:cxn modelId="{E88A7909-CD12-4C5D-B343-9AA0ACA5B317}" type="presParOf" srcId="{0D8496BA-5259-4059-B341-DF119D244D41}" destId="{043A9237-0B0A-461A-A919-717A9390B697}" srcOrd="3" destOrd="0" presId="urn:microsoft.com/office/officeart/2018/2/layout/IconCircleList"/>
    <dgm:cxn modelId="{1A17E4C9-20C0-4AC5-A380-A6CA87E57A5C}" type="presParOf" srcId="{0D8496BA-5259-4059-B341-DF119D244D41}" destId="{808961DF-A2B1-45AE-97F0-3AF33A850C4B}" srcOrd="4" destOrd="0" presId="urn:microsoft.com/office/officeart/2018/2/layout/IconCircleList"/>
    <dgm:cxn modelId="{0E36A275-4BFD-4EB1-A1EF-EE8DD0B0893F}" type="presParOf" srcId="{808961DF-A2B1-45AE-97F0-3AF33A850C4B}" destId="{A67B5F8A-05F7-446E-AD42-174F4DC9017A}" srcOrd="0" destOrd="0" presId="urn:microsoft.com/office/officeart/2018/2/layout/IconCircleList"/>
    <dgm:cxn modelId="{66264ED5-8930-43A9-A622-CF7682A20855}" type="presParOf" srcId="{808961DF-A2B1-45AE-97F0-3AF33A850C4B}" destId="{78AC9599-B97E-4952-95B7-DDDCA64A4DEC}" srcOrd="1" destOrd="0" presId="urn:microsoft.com/office/officeart/2018/2/layout/IconCircleList"/>
    <dgm:cxn modelId="{AAFB02C9-4D59-4080-8B89-DA5E516C6CF2}" type="presParOf" srcId="{808961DF-A2B1-45AE-97F0-3AF33A850C4B}" destId="{881B413C-1959-4E49-AF06-36CD687D074F}" srcOrd="2" destOrd="0" presId="urn:microsoft.com/office/officeart/2018/2/layout/IconCircleList"/>
    <dgm:cxn modelId="{C0044005-9433-4E53-9F97-A93D6A3E6135}" type="presParOf" srcId="{808961DF-A2B1-45AE-97F0-3AF33A850C4B}" destId="{0D7F4124-79FE-4B87-A6FA-2D39C4827E09}" srcOrd="3" destOrd="0" presId="urn:microsoft.com/office/officeart/2018/2/layout/IconCircleList"/>
    <dgm:cxn modelId="{8665E1AD-7CC9-44BB-AFFC-E39606B9D9E5}" type="presParOf" srcId="{0D8496BA-5259-4059-B341-DF119D244D41}" destId="{B22C69FC-D8F5-4BE2-BADE-3DC09F800102}" srcOrd="5" destOrd="0" presId="urn:microsoft.com/office/officeart/2018/2/layout/IconCircleList"/>
    <dgm:cxn modelId="{32C1CD91-916A-4513-927D-CBAD4609741D}" type="presParOf" srcId="{0D8496BA-5259-4059-B341-DF119D244D41}" destId="{0754099D-3357-4F91-97CF-DCB392FAF616}" srcOrd="6" destOrd="0" presId="urn:microsoft.com/office/officeart/2018/2/layout/IconCircleList"/>
    <dgm:cxn modelId="{4BFAEFD8-BE52-4DD3-88E4-E8A4466C3751}" type="presParOf" srcId="{0754099D-3357-4F91-97CF-DCB392FAF616}" destId="{D131E356-FB2D-4BC7-877E-01B526B8120F}" srcOrd="0" destOrd="0" presId="urn:microsoft.com/office/officeart/2018/2/layout/IconCircleList"/>
    <dgm:cxn modelId="{E5682AAC-BB4C-4B9E-9CA0-C8AC0ADD51D7}" type="presParOf" srcId="{0754099D-3357-4F91-97CF-DCB392FAF616}" destId="{1B4BA8AE-3A22-4269-9F40-FEA0AC20E35E}" srcOrd="1" destOrd="0" presId="urn:microsoft.com/office/officeart/2018/2/layout/IconCircleList"/>
    <dgm:cxn modelId="{F3DF1E1D-697D-48CC-8150-141855CDA2D3}" type="presParOf" srcId="{0754099D-3357-4F91-97CF-DCB392FAF616}" destId="{1B1BCEB6-22D9-48E0-AB24-FFE8CC73A385}" srcOrd="2" destOrd="0" presId="urn:microsoft.com/office/officeart/2018/2/layout/IconCircleList"/>
    <dgm:cxn modelId="{AFC0DA69-8DE2-4E83-AE88-6FE496689740}" type="presParOf" srcId="{0754099D-3357-4F91-97CF-DCB392FAF616}" destId="{6376E91E-657E-4462-A2B8-F5D2E06D294F}" srcOrd="3" destOrd="0" presId="urn:microsoft.com/office/officeart/2018/2/layout/IconCircleList"/>
    <dgm:cxn modelId="{B34C838E-8633-47CA-8012-3E15B9E81E57}" type="presParOf" srcId="{0D8496BA-5259-4059-B341-DF119D244D41}" destId="{28E6B8C4-403C-4856-87B2-CC0D5D4CCBE8}" srcOrd="7" destOrd="0" presId="urn:microsoft.com/office/officeart/2018/2/layout/IconCircleList"/>
    <dgm:cxn modelId="{C3AE3FDB-11C1-4AED-AF83-5ED3EB69C87F}" type="presParOf" srcId="{0D8496BA-5259-4059-B341-DF119D244D41}" destId="{DEB11282-DACA-439B-A1D5-B708E34588C8}" srcOrd="8" destOrd="0" presId="urn:microsoft.com/office/officeart/2018/2/layout/IconCircleList"/>
    <dgm:cxn modelId="{D93F896D-7BE3-420E-8B77-A0B43358570F}" type="presParOf" srcId="{DEB11282-DACA-439B-A1D5-B708E34588C8}" destId="{F27210CA-0BB5-4BCD-B2AE-32D952E9B513}" srcOrd="0" destOrd="0" presId="urn:microsoft.com/office/officeart/2018/2/layout/IconCircleList"/>
    <dgm:cxn modelId="{7EC504A7-9E0D-4AB7-A1BD-2533E2963F71}" type="presParOf" srcId="{DEB11282-DACA-439B-A1D5-B708E34588C8}" destId="{5EABDF96-6E3C-4D97-A57A-289C0C3B03CC}" srcOrd="1" destOrd="0" presId="urn:microsoft.com/office/officeart/2018/2/layout/IconCircleList"/>
    <dgm:cxn modelId="{27A2A5F4-E2F4-4528-9E0D-C4518F28A2BA}" type="presParOf" srcId="{DEB11282-DACA-439B-A1D5-B708E34588C8}" destId="{F071E863-8B95-4286-8AB1-B929410C3F14}" srcOrd="2" destOrd="0" presId="urn:microsoft.com/office/officeart/2018/2/layout/IconCircleList"/>
    <dgm:cxn modelId="{898BED94-11A0-4C2F-A587-384A62A848AF}" type="presParOf" srcId="{DEB11282-DACA-439B-A1D5-B708E34588C8}" destId="{8368EB0A-3CFC-430C-A85F-04C4E2C1EE5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188FE-5CB3-499C-A2CB-5B2E6779156F}">
      <dsp:nvSpPr>
        <dsp:cNvPr id="0" name=""/>
        <dsp:cNvSpPr/>
      </dsp:nvSpPr>
      <dsp:spPr>
        <a:xfrm>
          <a:off x="279074" y="21521"/>
          <a:ext cx="942946" cy="9429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ADA8C-1DD0-4BE6-85F3-70B20C38254C}">
      <dsp:nvSpPr>
        <dsp:cNvPr id="0" name=""/>
        <dsp:cNvSpPr/>
      </dsp:nvSpPr>
      <dsp:spPr>
        <a:xfrm>
          <a:off x="456803" y="209394"/>
          <a:ext cx="546909" cy="546909"/>
        </a:xfrm>
        <a:prstGeom prst="rect">
          <a:avLst/>
        </a:prstGeom>
        <a:blipFill>
          <a:blip xmlns:r="http://schemas.openxmlformats.org/officeDocument/2006/relationships" r:embed="rId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B47CE-D9F3-44DF-80A3-6F8C1DD80708}">
      <dsp:nvSpPr>
        <dsp:cNvPr id="0" name=""/>
        <dsp:cNvSpPr/>
      </dsp:nvSpPr>
      <dsp:spPr>
        <a:xfrm>
          <a:off x="1424081" y="21521"/>
          <a:ext cx="2222660" cy="942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AI-powered software solution for mining, processing and related logistics</a:t>
          </a:r>
          <a:endParaRPr lang="en-US" sz="17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24081" y="21521"/>
        <a:ext cx="2222660" cy="942946"/>
      </dsp:txXfrm>
    </dsp:sp>
    <dsp:sp modelId="{BCEDCDEC-FBC7-424D-AD97-66E48A1E8879}">
      <dsp:nvSpPr>
        <dsp:cNvPr id="0" name=""/>
        <dsp:cNvSpPr/>
      </dsp:nvSpPr>
      <dsp:spPr>
        <a:xfrm>
          <a:off x="4034024" y="21521"/>
          <a:ext cx="942946" cy="9429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88E76-BE16-4984-A5E1-C27E58C7DEA5}">
      <dsp:nvSpPr>
        <dsp:cNvPr id="0" name=""/>
        <dsp:cNvSpPr/>
      </dsp:nvSpPr>
      <dsp:spPr>
        <a:xfrm>
          <a:off x="4232043" y="219539"/>
          <a:ext cx="546909" cy="546909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059BA-6D4D-4538-8F04-118ACAA84320}">
      <dsp:nvSpPr>
        <dsp:cNvPr id="0" name=""/>
        <dsp:cNvSpPr/>
      </dsp:nvSpPr>
      <dsp:spPr>
        <a:xfrm>
          <a:off x="5179031" y="21521"/>
          <a:ext cx="2222660" cy="942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Visual dashboards and actionable recommendations</a:t>
          </a:r>
          <a:endParaRPr lang="en-US" sz="17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179031" y="21521"/>
        <a:ext cx="2222660" cy="942946"/>
      </dsp:txXfrm>
    </dsp:sp>
    <dsp:sp modelId="{A67B5F8A-05F7-446E-AD42-174F4DC9017A}">
      <dsp:nvSpPr>
        <dsp:cNvPr id="0" name=""/>
        <dsp:cNvSpPr/>
      </dsp:nvSpPr>
      <dsp:spPr>
        <a:xfrm>
          <a:off x="279074" y="1704195"/>
          <a:ext cx="942946" cy="9429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C9599-B97E-4952-95B7-DDDCA64A4DEC}">
      <dsp:nvSpPr>
        <dsp:cNvPr id="0" name=""/>
        <dsp:cNvSpPr/>
      </dsp:nvSpPr>
      <dsp:spPr>
        <a:xfrm>
          <a:off x="477093" y="1902214"/>
          <a:ext cx="546909" cy="546909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F4124-79FE-4B87-A6FA-2D39C4827E09}">
      <dsp:nvSpPr>
        <dsp:cNvPr id="0" name=""/>
        <dsp:cNvSpPr/>
      </dsp:nvSpPr>
      <dsp:spPr>
        <a:xfrm>
          <a:off x="1424081" y="1704195"/>
          <a:ext cx="2222660" cy="942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Optimizes operations, increases production using advanced analytics and machine learning algorithms</a:t>
          </a:r>
          <a:endParaRPr lang="en-US" sz="17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24081" y="1704195"/>
        <a:ext cx="2222660" cy="942946"/>
      </dsp:txXfrm>
    </dsp:sp>
    <dsp:sp modelId="{D131E356-FB2D-4BC7-877E-01B526B8120F}">
      <dsp:nvSpPr>
        <dsp:cNvPr id="0" name=""/>
        <dsp:cNvSpPr/>
      </dsp:nvSpPr>
      <dsp:spPr>
        <a:xfrm>
          <a:off x="4034024" y="1704195"/>
          <a:ext cx="942946" cy="9429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BA8AE-3A22-4269-9F40-FEA0AC20E35E}">
      <dsp:nvSpPr>
        <dsp:cNvPr id="0" name=""/>
        <dsp:cNvSpPr/>
      </dsp:nvSpPr>
      <dsp:spPr>
        <a:xfrm>
          <a:off x="4232043" y="1902214"/>
          <a:ext cx="546909" cy="546909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6E91E-657E-4462-A2B8-F5D2E06D294F}">
      <dsp:nvSpPr>
        <dsp:cNvPr id="0" name=""/>
        <dsp:cNvSpPr/>
      </dsp:nvSpPr>
      <dsp:spPr>
        <a:xfrm>
          <a:off x="5179031" y="1704195"/>
          <a:ext cx="2222660" cy="942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Automates and streamlines data collection</a:t>
          </a:r>
          <a:endParaRPr lang="en-US" sz="1700" kern="12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179031" y="1704195"/>
        <a:ext cx="2222660" cy="942946"/>
      </dsp:txXfrm>
    </dsp:sp>
    <dsp:sp modelId="{F27210CA-0BB5-4BCD-B2AE-32D952E9B513}">
      <dsp:nvSpPr>
        <dsp:cNvPr id="0" name=""/>
        <dsp:cNvSpPr/>
      </dsp:nvSpPr>
      <dsp:spPr>
        <a:xfrm>
          <a:off x="279074" y="3386869"/>
          <a:ext cx="942946" cy="9429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BDF96-6E3C-4D97-A57A-289C0C3B03CC}">
      <dsp:nvSpPr>
        <dsp:cNvPr id="0" name=""/>
        <dsp:cNvSpPr/>
      </dsp:nvSpPr>
      <dsp:spPr>
        <a:xfrm>
          <a:off x="477093" y="3584888"/>
          <a:ext cx="546909" cy="546909"/>
        </a:xfrm>
        <a:prstGeom prst="rect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8EB0A-3CFC-430C-A85F-04C4E2C1EE5B}">
      <dsp:nvSpPr>
        <dsp:cNvPr id="0" name=""/>
        <dsp:cNvSpPr/>
      </dsp:nvSpPr>
      <dsp:spPr>
        <a:xfrm>
          <a:off x="1424081" y="3386869"/>
          <a:ext cx="2222660" cy="942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Five bolt-on modules</a:t>
          </a:r>
          <a:endParaRPr lang="en-US" sz="17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24081" y="3386869"/>
        <a:ext cx="2222660" cy="942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3216E-7D73-4BCB-B391-BB5A32BCF953}" type="datetimeFigureOut">
              <a:rPr lang="en-ZA" smtClean="0"/>
              <a:t>2023/03/30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4CC24-15EA-4756-9FB9-7F5C7EB8A0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052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F4B6-B89E-C2A8-91BF-DB433C1101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0785" y="555347"/>
            <a:ext cx="8106139" cy="1106806"/>
          </a:xfrm>
        </p:spPr>
        <p:txBody>
          <a:bodyPr anchor="b"/>
          <a:lstStyle>
            <a:lvl1pPr algn="r">
              <a:defRPr sz="6000" b="1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CONCAT SYSTEMS</a:t>
            </a:r>
            <a:endParaRPr lang="en-ZA" dirty="0"/>
          </a:p>
        </p:txBody>
      </p:sp>
      <p:pic>
        <p:nvPicPr>
          <p:cNvPr id="7" name="Picture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008ADCD2-5F8E-3309-07B9-106C8B6C8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662153"/>
            <a:ext cx="10668000" cy="3778528"/>
          </a:xfrm>
          <a:prstGeom prst="rect">
            <a:avLst/>
          </a:prstGeom>
        </p:spPr>
      </p:pic>
      <p:pic>
        <p:nvPicPr>
          <p:cNvPr id="10" name="Picture 9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0BAE6458-C210-B2DC-690A-D799D4EB4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662153"/>
            <a:ext cx="1524000" cy="37785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D38467-4FC9-0257-A7CB-3054832E20AC}"/>
              </a:ext>
            </a:extLst>
          </p:cNvPr>
          <p:cNvSpPr/>
          <p:nvPr userDrawn="1"/>
        </p:nvSpPr>
        <p:spPr>
          <a:xfrm>
            <a:off x="479385" y="1417319"/>
            <a:ext cx="3102015" cy="2652914"/>
          </a:xfrm>
          <a:prstGeom prst="rect">
            <a:avLst/>
          </a:prstGeom>
          <a:gradFill flip="none" rotWithShape="1">
            <a:gsLst>
              <a:gs pos="0">
                <a:srgbClr val="033A78">
                  <a:alpha val="72000"/>
                </a:srgbClr>
              </a:gs>
              <a:gs pos="50000">
                <a:schemeClr val="accent1">
                  <a:shade val="67500"/>
                  <a:satMod val="115000"/>
                  <a:alpha val="90000"/>
                </a:schemeClr>
              </a:gs>
              <a:gs pos="100000">
                <a:srgbClr val="0C8BCE">
                  <a:alpha val="42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400" dirty="0">
                <a:latin typeface="Montserrat" panose="02000505000000020004" pitchFamily="2" charset="0"/>
              </a:rPr>
              <a:t>AFRICA’S </a:t>
            </a:r>
            <a:br>
              <a:rPr lang="en-GB" sz="2400" dirty="0">
                <a:latin typeface="Montserrat" panose="02000505000000020004" pitchFamily="2" charset="0"/>
              </a:rPr>
            </a:br>
            <a:r>
              <a:rPr lang="en-GB" sz="2400" dirty="0">
                <a:latin typeface="Montserrat" panose="02000505000000020004" pitchFamily="2" charset="0"/>
              </a:rPr>
              <a:t>A.I. SOLUTION FOR EXCELLENCE </a:t>
            </a:r>
            <a:br>
              <a:rPr lang="en-GB" sz="2400" dirty="0">
                <a:latin typeface="Montserrat" panose="02000505000000020004" pitchFamily="2" charset="0"/>
              </a:rPr>
            </a:br>
            <a:r>
              <a:rPr lang="en-GB" sz="2400" dirty="0">
                <a:latin typeface="Montserrat" panose="02000505000000020004" pitchFamily="2" charset="0"/>
              </a:rPr>
              <a:t>IN THE </a:t>
            </a:r>
          </a:p>
          <a:p>
            <a:pPr algn="l"/>
            <a:r>
              <a:rPr lang="en-GB" sz="2400" dirty="0">
                <a:latin typeface="Montserrat" panose="02000505000000020004" pitchFamily="2" charset="0"/>
              </a:rPr>
              <a:t>MINING SECTOR</a:t>
            </a:r>
            <a:endParaRPr lang="en-ZA" sz="2400" dirty="0">
              <a:latin typeface="Montserrat" panose="02000505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D52DAF-83F2-43E4-EFEC-42B42722C7B0}"/>
              </a:ext>
            </a:extLst>
          </p:cNvPr>
          <p:cNvSpPr txBox="1"/>
          <p:nvPr userDrawn="1"/>
        </p:nvSpPr>
        <p:spPr>
          <a:xfrm>
            <a:off x="439258" y="5986342"/>
            <a:ext cx="62842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Montserrat" panose="02000505000000020004" pitchFamily="2" charset="0"/>
              </a:rPr>
              <a:t>Intellectual capital 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2000505000000020004" pitchFamily="2" charset="0"/>
              </a:rPr>
              <a:t>at your fingertips</a:t>
            </a: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16 Karee Avenue, Kathu, 8446, South Africa | sales@concat.co.za</a:t>
            </a:r>
            <a:endParaRPr lang="en-Z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8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2E3E-24CD-5BD6-839B-D671BE9B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3A78A-DC2C-C3B7-4A4F-8A5292AF1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443A2-760B-7A94-00B4-6F492651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B0421-8AFE-69AF-2154-287FCC54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327-3B28-411B-9329-011789C115E6}" type="datetimeFigureOut">
              <a:rPr lang="en-ZA" smtClean="0"/>
              <a:t>2023/03/30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EC29F-A713-9865-1B74-2A31118C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4EBEF-5517-06BB-5353-6A57FC45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839E-B440-417D-9719-B520B0FDDE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332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A41A-FCE7-F952-BCE1-2A2A8190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A72E9-F4CC-A60C-FDFD-A61107C7B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B1FF7-7F53-951B-ADAF-BF9DEFA3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E3F09-D519-D37C-AF29-3CD18DDD1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DC45E-EF35-BCAA-E781-B41F7A762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10F0EF-847F-9BD9-7FC1-6D077C37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327-3B28-411B-9329-011789C115E6}" type="datetimeFigureOut">
              <a:rPr lang="en-ZA" smtClean="0"/>
              <a:t>2023/03/30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87730-04ED-8D2A-6C31-09B18AB7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634568-5640-C6D3-40EF-CD7E49DF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839E-B440-417D-9719-B520B0FDDE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651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A35B-E9A0-8F3F-D785-8368AC44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8238C-E1C3-644C-3982-13627FB43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327-3B28-411B-9329-011789C115E6}" type="datetimeFigureOut">
              <a:rPr lang="en-ZA" smtClean="0"/>
              <a:t>2023/03/30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6D725-FEE2-A46F-5AC3-D867DC16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B9B04-EB6C-FA26-E8E5-4D9BB5D9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839E-B440-417D-9719-B520B0FDDE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84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15EB9-9539-D99C-8BB8-E59CBDA8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327-3B28-411B-9329-011789C115E6}" type="datetimeFigureOut">
              <a:rPr lang="en-ZA" smtClean="0"/>
              <a:t>2023/03/30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0D669B-372F-853B-F6D2-26F35AE1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E16EB-E5E8-83F7-5649-B7FB2DE3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839E-B440-417D-9719-B520B0FDDE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144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B2A2-EC74-688F-1A46-9118C80D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9B96-1043-28DC-5151-19FC65FE5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1B42A-15CC-CEBD-24AC-B825BB9B3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C75B6-0C89-CD2E-BC39-6745C9F6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327-3B28-411B-9329-011789C115E6}" type="datetimeFigureOut">
              <a:rPr lang="en-ZA" smtClean="0"/>
              <a:t>2023/03/30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AD398-7BEB-276C-6D77-B8386799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746C5-C164-B580-AB25-86F3A6CE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839E-B440-417D-9719-B520B0FDDE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7679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0B20-29F7-9BFA-B590-49B9CE0A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2000505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A48BC2-BB29-7ED9-6AA7-ABDAD4ED6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8806B-D43E-998B-BAF3-8F0C6240D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FF003-135D-930E-302D-B3FDE48B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327-3B28-411B-9329-011789C115E6}" type="datetimeFigureOut">
              <a:rPr lang="en-ZA" smtClean="0"/>
              <a:t>2023/03/30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886FA-C1B1-D8E8-E2DB-F126F6C7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263B1-69DA-6A52-4DFB-66F70776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839E-B440-417D-9719-B520B0FDDE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2285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8582-7905-1E5E-F0FC-6FB49A7E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60E7C-0B23-ABDF-2758-674B47DC5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380C4-EC96-1A57-B85B-22AD8AF9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327-3B28-411B-9329-011789C115E6}" type="datetimeFigureOut">
              <a:rPr lang="en-ZA" smtClean="0"/>
              <a:t>2023/03/30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359AB-C6D4-BE0F-11FB-05C3EF23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18818-002E-9632-70D4-4EE5D460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839E-B440-417D-9719-B520B0FDDE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8090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8E394-1D4F-B624-4793-5EC4D0590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CF3B2-037D-A9E1-448F-CF174FA21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CFBA5-D579-5FD5-2982-86ACB986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327-3B28-411B-9329-011789C115E6}" type="datetimeFigureOut">
              <a:rPr lang="en-ZA" smtClean="0"/>
              <a:t>2023/03/30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56DA7-E80E-E7BA-A141-1BAB5FAF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ACA5F-D03B-5CF6-4BE2-BCC66A96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839E-B440-417D-9719-B520B0FDDE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368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90D1-0A92-EF07-5379-CE36AC17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F0F85-012A-9BD3-CA27-7878AFBF4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EBA05-3D6C-5586-0CB8-FE775380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D72B327-3B28-411B-9329-011789C115E6}" type="datetimeFigureOut">
              <a:rPr lang="en-ZA" smtClean="0"/>
              <a:pPr/>
              <a:t>2023/03/30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89C00-0ABA-3E6F-B8BD-77FF4776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8BBAA-A425-AC93-0D42-AF266AE1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5B0839E-B440-417D-9719-B520B0FDDEF6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D23D851-3947-8D66-1B74-E5B049957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00" y="5366051"/>
            <a:ext cx="990600" cy="13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3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EBA05-3D6C-5586-0CB8-FE775380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D72B327-3B28-411B-9329-011789C115E6}" type="datetimeFigureOut">
              <a:rPr lang="en-ZA" smtClean="0"/>
              <a:pPr/>
              <a:t>2023/03/30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89C00-0ABA-3E6F-B8BD-77FF4776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8BBAA-A425-AC93-0D42-AF266AE1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5B0839E-B440-417D-9719-B520B0FDDEF6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D23D851-3947-8D66-1B74-E5B049957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00" y="5366051"/>
            <a:ext cx="990600" cy="1355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C16C0-0434-7894-CD26-CDE5286C9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5320"/>
            <a:ext cx="12192000" cy="24153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3AB4365-F91B-FA11-4480-90E3A704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43165-B3DB-5FDD-03E4-A30E82D99A03}"/>
              </a:ext>
            </a:extLst>
          </p:cNvPr>
          <p:cNvSpPr/>
          <p:nvPr userDrawn="1"/>
        </p:nvSpPr>
        <p:spPr>
          <a:xfrm>
            <a:off x="0" y="4502009"/>
            <a:ext cx="12192000" cy="2378693"/>
          </a:xfrm>
          <a:prstGeom prst="rect">
            <a:avLst/>
          </a:prstGeom>
          <a:solidFill>
            <a:srgbClr val="0B5B8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125808-F87D-B60D-F353-8CA803B68E21}"/>
              </a:ext>
            </a:extLst>
          </p:cNvPr>
          <p:cNvSpPr/>
          <p:nvPr userDrawn="1"/>
        </p:nvSpPr>
        <p:spPr>
          <a:xfrm>
            <a:off x="0" y="4269422"/>
            <a:ext cx="12192000" cy="180706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0"/>
                </a:schemeClr>
              </a:gs>
              <a:gs pos="52000">
                <a:schemeClr val="bg1">
                  <a:alpha val="71000"/>
                </a:schemeClr>
              </a:gs>
              <a:gs pos="1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E30E0F-77C8-FCF7-28E4-130D2E6AC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152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EBA05-3D6C-5586-0CB8-FE775380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D72B327-3B28-411B-9329-011789C115E6}" type="datetimeFigureOut">
              <a:rPr lang="en-ZA" smtClean="0"/>
              <a:pPr/>
              <a:t>2023/03/30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89C00-0ABA-3E6F-B8BD-77FF4776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8BBAA-A425-AC93-0D42-AF266AE1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5B0839E-B440-417D-9719-B520B0FDDEF6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D23D851-3947-8D66-1B74-E5B049957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00" y="5366051"/>
            <a:ext cx="990600" cy="1355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C16C0-0434-7894-CD26-CDE5286C9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5320"/>
            <a:ext cx="12192000" cy="24153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943165-B3DB-5FDD-03E4-A30E82D99A03}"/>
              </a:ext>
            </a:extLst>
          </p:cNvPr>
          <p:cNvSpPr/>
          <p:nvPr userDrawn="1"/>
        </p:nvSpPr>
        <p:spPr>
          <a:xfrm>
            <a:off x="0" y="4502009"/>
            <a:ext cx="12192000" cy="2378693"/>
          </a:xfrm>
          <a:prstGeom prst="rect">
            <a:avLst/>
          </a:prstGeom>
          <a:solidFill>
            <a:srgbClr val="0B5B8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125808-F87D-B60D-F353-8CA803B68E21}"/>
              </a:ext>
            </a:extLst>
          </p:cNvPr>
          <p:cNvSpPr/>
          <p:nvPr userDrawn="1"/>
        </p:nvSpPr>
        <p:spPr>
          <a:xfrm>
            <a:off x="0" y="4269422"/>
            <a:ext cx="12192000" cy="180706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0"/>
                </a:schemeClr>
              </a:gs>
              <a:gs pos="52000">
                <a:schemeClr val="bg1">
                  <a:alpha val="71000"/>
                </a:schemeClr>
              </a:gs>
              <a:gs pos="1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A8FD41E-63B2-2E3E-C18F-0FD52F9A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CONCAT SYSTEMS</a:t>
            </a:r>
            <a:endParaRPr lang="en-ZA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F4BA376-30C0-13FD-FACA-BE4B8B38D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820" y="3076744"/>
            <a:ext cx="10515600" cy="150079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GB" sz="3600" dirty="0">
                <a:solidFill>
                  <a:schemeClr val="accent1"/>
                </a:solidFill>
                <a:latin typeface="Montserrat" panose="02000505000000020004" pitchFamily="2" charset="0"/>
              </a:rPr>
              <a:t>Intellectual capital </a:t>
            </a:r>
            <a:r>
              <a:rPr lang="en-GB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2000505000000020004" pitchFamily="2" charset="0"/>
              </a:rPr>
              <a:t>at your fingertips</a:t>
            </a: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16 Karee Avenue, Kathu, 8446, South Africa | sales@concat.co.za</a:t>
            </a:r>
            <a:endParaRPr lang="en-ZA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934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rojector&#10;&#10;Description automatically generated">
            <a:extLst>
              <a:ext uri="{FF2B5EF4-FFF2-40B4-BE49-F238E27FC236}">
                <a16:creationId xmlns:a16="http://schemas.microsoft.com/office/drawing/2014/main" id="{0BA7FD28-8390-11D8-33E3-BCBB4D359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032"/>
            <a:ext cx="12332676" cy="68990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42F6E4-B06C-0E3F-8F66-49FAD3478CA0}"/>
              </a:ext>
            </a:extLst>
          </p:cNvPr>
          <p:cNvSpPr/>
          <p:nvPr userDrawn="1"/>
        </p:nvSpPr>
        <p:spPr>
          <a:xfrm>
            <a:off x="0" y="-41033"/>
            <a:ext cx="12338613" cy="6899033"/>
          </a:xfrm>
          <a:prstGeom prst="rect">
            <a:avLst/>
          </a:prstGeom>
          <a:gradFill flip="none" rotWithShape="1">
            <a:gsLst>
              <a:gs pos="59000">
                <a:srgbClr val="001B2D">
                  <a:alpha val="80000"/>
                </a:srgbClr>
              </a:gs>
              <a:gs pos="30000">
                <a:srgbClr val="000000">
                  <a:alpha val="80000"/>
                </a:srgbClr>
              </a:gs>
              <a:gs pos="100000">
                <a:schemeClr val="accent1">
                  <a:shade val="67500"/>
                  <a:satMod val="115000"/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922FF1-BF80-288A-DCBA-BA0F37BE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747E0D-5ECA-BD4D-CFDF-5DC1F7B99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266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100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E4628328-81B1-F4F3-B000-50BE214FE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59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89F4CE-433D-04F4-A2B3-73A8F80BB354}"/>
              </a:ext>
            </a:extLst>
          </p:cNvPr>
          <p:cNvSpPr/>
          <p:nvPr userDrawn="1"/>
        </p:nvSpPr>
        <p:spPr>
          <a:xfrm>
            <a:off x="1" y="0"/>
            <a:ext cx="12192000" cy="7059380"/>
          </a:xfrm>
          <a:prstGeom prst="rect">
            <a:avLst/>
          </a:prstGeom>
          <a:gradFill flip="none" rotWithShape="1">
            <a:gsLst>
              <a:gs pos="29000">
                <a:srgbClr val="003456">
                  <a:alpha val="87000"/>
                </a:srgbClr>
              </a:gs>
              <a:gs pos="0">
                <a:srgbClr val="001B2D">
                  <a:alpha val="82000"/>
                </a:srgbClr>
              </a:gs>
              <a:gs pos="89000">
                <a:schemeClr val="accent1">
                  <a:shade val="67500"/>
                  <a:satMod val="115000"/>
                  <a:alpha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0EC569-72B1-DFB8-D27D-4473EED4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3E0107-EAF8-95E2-CCE7-BC6A6DFB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313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B6246D-2ADB-BDBF-2A77-CFD5BD5BF2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424C38-D807-1299-19C6-B50580183FF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73000">
                <a:srgbClr val="001B2D">
                  <a:alpha val="80000"/>
                </a:srgbClr>
              </a:gs>
              <a:gs pos="30000">
                <a:srgbClr val="000000">
                  <a:alpha val="63000"/>
                </a:srgbClr>
              </a:gs>
              <a:gs pos="100000">
                <a:schemeClr val="accent1">
                  <a:shade val="67500"/>
                  <a:satMod val="115000"/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741297-86D0-E3DB-33C2-DD4D6F22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92F773-89CE-55B1-BB66-FE2D87AF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034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nature, spring&#10;&#10;Description automatically generated">
            <a:extLst>
              <a:ext uri="{FF2B5EF4-FFF2-40B4-BE49-F238E27FC236}">
                <a16:creationId xmlns:a16="http://schemas.microsoft.com/office/drawing/2014/main" id="{AFB4E622-DABD-5911-A050-1CAB02783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" y="-220718"/>
            <a:ext cx="12332676" cy="70787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42F6E4-B06C-0E3F-8F66-49FAD3478CA0}"/>
              </a:ext>
            </a:extLst>
          </p:cNvPr>
          <p:cNvSpPr/>
          <p:nvPr userDrawn="1"/>
        </p:nvSpPr>
        <p:spPr>
          <a:xfrm>
            <a:off x="0" y="-220716"/>
            <a:ext cx="12338613" cy="7078715"/>
          </a:xfrm>
          <a:prstGeom prst="rect">
            <a:avLst/>
          </a:prstGeom>
          <a:gradFill flip="none" rotWithShape="1">
            <a:gsLst>
              <a:gs pos="59000">
                <a:srgbClr val="001B2D">
                  <a:alpha val="80000"/>
                </a:srgbClr>
              </a:gs>
              <a:gs pos="30000">
                <a:srgbClr val="000000">
                  <a:alpha val="80000"/>
                </a:srgbClr>
              </a:gs>
              <a:gs pos="100000">
                <a:schemeClr val="accent1">
                  <a:shade val="67500"/>
                  <a:satMod val="115000"/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922FF1-BF80-288A-DCBA-BA0F37BE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747E0D-5ECA-BD4D-CFDF-5DC1F7B99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134" y="2141537"/>
            <a:ext cx="681266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287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79DD-AA10-8680-5F32-FBDC4A33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2CB0B-9D11-7D51-C54D-3BDB304D7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16C77-654A-F6A2-079F-78F06D5D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327-3B28-411B-9329-011789C115E6}" type="datetimeFigureOut">
              <a:rPr lang="en-ZA" smtClean="0"/>
              <a:t>2023/03/30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C50D9-AB09-6343-3249-9F6C4C54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E1C88-620A-C0FD-A28E-456AC59D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839E-B440-417D-9719-B520B0FDDE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793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C1A3C-9ED1-4051-CDD4-9B486CFF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7B409-D09B-BA0E-0885-27F078B9C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5B582-A412-0CBC-FC95-9146CE081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B327-3B28-411B-9329-011789C115E6}" type="datetimeFigureOut">
              <a:rPr lang="en-ZA" smtClean="0"/>
              <a:t>2023/03/30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5970A-80D4-B4A1-2A6D-4F3885B12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C4917-D50F-AEAD-19B3-C13C86D84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0839E-B440-417D-9719-B520B0FDDEF6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C81D1A-F6EF-C8F4-5627-8CF51198E4B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034438" y="5640448"/>
            <a:ext cx="776562" cy="107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2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5" r:id="rId4"/>
    <p:sldLayoutId id="2147483660" r:id="rId5"/>
    <p:sldLayoutId id="2147483663" r:id="rId6"/>
    <p:sldLayoutId id="2147483664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97CEE-05B2-23A8-B73F-3E28110B5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901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69C5-B62B-3696-F330-44AA2C00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/>
              <a:t>5 MODULES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E16E42-D103-7299-C4D0-5B0404CEF1FC}"/>
              </a:ext>
            </a:extLst>
          </p:cNvPr>
          <p:cNvSpPr/>
          <p:nvPr/>
        </p:nvSpPr>
        <p:spPr>
          <a:xfrm>
            <a:off x="863644" y="1826121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07DF35-4BEE-0953-7F37-E25E4B2E239E}"/>
              </a:ext>
            </a:extLst>
          </p:cNvPr>
          <p:cNvSpPr/>
          <p:nvPr/>
        </p:nvSpPr>
        <p:spPr>
          <a:xfrm>
            <a:off x="863644" y="2938320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9B7B61-72D2-D8F5-1153-AB313B79032C}"/>
              </a:ext>
            </a:extLst>
          </p:cNvPr>
          <p:cNvSpPr/>
          <p:nvPr/>
        </p:nvSpPr>
        <p:spPr>
          <a:xfrm>
            <a:off x="863644" y="3998397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B365DB-36BB-8837-CFC1-A6BDB14A797D}"/>
              </a:ext>
            </a:extLst>
          </p:cNvPr>
          <p:cNvSpPr/>
          <p:nvPr/>
        </p:nvSpPr>
        <p:spPr>
          <a:xfrm>
            <a:off x="863644" y="5058474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C65D3F-58E9-B41D-C1C1-B5222A35A664}"/>
              </a:ext>
            </a:extLst>
          </p:cNvPr>
          <p:cNvSpPr/>
          <p:nvPr/>
        </p:nvSpPr>
        <p:spPr>
          <a:xfrm>
            <a:off x="6176124" y="1657284"/>
            <a:ext cx="828126" cy="7751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F3B027-9E3C-815E-04AB-3C6C100C0D14}"/>
              </a:ext>
            </a:extLst>
          </p:cNvPr>
          <p:cNvSpPr/>
          <p:nvPr/>
        </p:nvSpPr>
        <p:spPr>
          <a:xfrm>
            <a:off x="6893695" y="2716200"/>
            <a:ext cx="828126" cy="775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1F42BC-8BFE-7CE4-3B35-80CF0481B439}"/>
              </a:ext>
            </a:extLst>
          </p:cNvPr>
          <p:cNvSpPr/>
          <p:nvPr/>
        </p:nvSpPr>
        <p:spPr>
          <a:xfrm>
            <a:off x="6893695" y="3639636"/>
            <a:ext cx="828126" cy="775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D895DE-ED79-7438-9AEB-F0D5F5C3C722}"/>
              </a:ext>
            </a:extLst>
          </p:cNvPr>
          <p:cNvSpPr/>
          <p:nvPr/>
        </p:nvSpPr>
        <p:spPr>
          <a:xfrm>
            <a:off x="6893695" y="4547365"/>
            <a:ext cx="828126" cy="775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12A9E4-5A6B-BC64-EFAD-64A260E5FACD}"/>
              </a:ext>
            </a:extLst>
          </p:cNvPr>
          <p:cNvSpPr/>
          <p:nvPr/>
        </p:nvSpPr>
        <p:spPr>
          <a:xfrm>
            <a:off x="6893695" y="5455094"/>
            <a:ext cx="828126" cy="775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BB291B42-B4DF-A269-41EC-692136D0D3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94" y="3094991"/>
            <a:ext cx="552083" cy="552083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48E685F8-5814-5B9F-0DD2-9EF1687262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141" y="2836745"/>
            <a:ext cx="519182" cy="519182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F29BF942-4295-FE0F-554F-C17A3885E6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28" y="3791226"/>
            <a:ext cx="519182" cy="519182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5E73DA15-9E32-9C92-C199-6ED2B19567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209" y="4687181"/>
            <a:ext cx="519182" cy="519182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58C2270B-26B2-FA62-8599-BE631C96F6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140" y="5592981"/>
            <a:ext cx="519182" cy="519182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72D6FFCE-F329-D717-3859-FFCE525884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742" y="5203437"/>
            <a:ext cx="552083" cy="552083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3CC5DD11-5639-AC03-3BBC-1112144DC7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742" y="4150882"/>
            <a:ext cx="552083" cy="5520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AC6165-7178-AA6C-3981-EA84D71EB67E}"/>
              </a:ext>
            </a:extLst>
          </p:cNvPr>
          <p:cNvSpPr txBox="1"/>
          <p:nvPr/>
        </p:nvSpPr>
        <p:spPr>
          <a:xfrm>
            <a:off x="1854101" y="2201565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1. Production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70014F-F593-C5CD-53F1-507760857C2E}"/>
              </a:ext>
            </a:extLst>
          </p:cNvPr>
          <p:cNvSpPr txBox="1"/>
          <p:nvPr/>
        </p:nvSpPr>
        <p:spPr>
          <a:xfrm>
            <a:off x="1857255" y="3272124"/>
            <a:ext cx="328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2. Human resources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6D6873-D060-C24E-255B-B9F32616E166}"/>
              </a:ext>
            </a:extLst>
          </p:cNvPr>
          <p:cNvSpPr txBox="1"/>
          <p:nvPr/>
        </p:nvSpPr>
        <p:spPr>
          <a:xfrm>
            <a:off x="1890205" y="551651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4. Cost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465070-2D4D-69DD-9B45-71BE07C552BE}"/>
              </a:ext>
            </a:extLst>
          </p:cNvPr>
          <p:cNvSpPr txBox="1"/>
          <p:nvPr/>
        </p:nvSpPr>
        <p:spPr>
          <a:xfrm>
            <a:off x="1890205" y="4364857"/>
            <a:ext cx="328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3. Stores &amp; tooling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CDF1C8-2641-3984-1DCC-6AE46AC0A846}"/>
              </a:ext>
            </a:extLst>
          </p:cNvPr>
          <p:cNvSpPr txBox="1"/>
          <p:nvPr/>
        </p:nvSpPr>
        <p:spPr>
          <a:xfrm>
            <a:off x="7196569" y="1970732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5. Engineering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B09817-F01E-0BA6-7EBE-FE465C239F59}"/>
              </a:ext>
            </a:extLst>
          </p:cNvPr>
          <p:cNvSpPr txBox="1"/>
          <p:nvPr/>
        </p:nvSpPr>
        <p:spPr>
          <a:xfrm>
            <a:off x="7849346" y="2983051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Machine/components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173E66-FA0D-E8D9-00A9-C88B0E38B55E}"/>
              </a:ext>
            </a:extLst>
          </p:cNvPr>
          <p:cNvCxnSpPr>
            <a:cxnSpLocks/>
          </p:cNvCxnSpPr>
          <p:nvPr/>
        </p:nvCxnSpPr>
        <p:spPr>
          <a:xfrm>
            <a:off x="6490504" y="2432398"/>
            <a:ext cx="0" cy="3454201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AAD3297-CE66-F675-B33E-69705C9A413C}"/>
              </a:ext>
            </a:extLst>
          </p:cNvPr>
          <p:cNvSpPr txBox="1"/>
          <p:nvPr/>
        </p:nvSpPr>
        <p:spPr>
          <a:xfrm>
            <a:off x="7849346" y="385076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Tyres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DA0BFC-D00B-33CE-03AC-EE952D7BD81D}"/>
              </a:ext>
            </a:extLst>
          </p:cNvPr>
          <p:cNvSpPr txBox="1"/>
          <p:nvPr/>
        </p:nvSpPr>
        <p:spPr>
          <a:xfrm>
            <a:off x="7849346" y="4772579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Oil/components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9E138B-3C14-A261-18BF-D1DD01FCA822}"/>
              </a:ext>
            </a:extLst>
          </p:cNvPr>
          <p:cNvSpPr txBox="1"/>
          <p:nvPr/>
        </p:nvSpPr>
        <p:spPr>
          <a:xfrm>
            <a:off x="7849346" y="5652517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Legal compliance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ED088B-1084-F193-841A-686987DF28B1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490504" y="3103757"/>
            <a:ext cx="403191" cy="1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7EB698-0C71-6754-FF5D-BB75097EF6B7}"/>
              </a:ext>
            </a:extLst>
          </p:cNvPr>
          <p:cNvCxnSpPr/>
          <p:nvPr/>
        </p:nvCxnSpPr>
        <p:spPr>
          <a:xfrm flipH="1" flipV="1">
            <a:off x="6490504" y="4050817"/>
            <a:ext cx="403191" cy="1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E00F46-B4DE-3871-4E53-C479D7C49A96}"/>
              </a:ext>
            </a:extLst>
          </p:cNvPr>
          <p:cNvCxnSpPr/>
          <p:nvPr/>
        </p:nvCxnSpPr>
        <p:spPr>
          <a:xfrm flipH="1" flipV="1">
            <a:off x="6490504" y="4934921"/>
            <a:ext cx="403191" cy="1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955350-E566-1A82-FD1E-8F86C659E75C}"/>
              </a:ext>
            </a:extLst>
          </p:cNvPr>
          <p:cNvCxnSpPr/>
          <p:nvPr/>
        </p:nvCxnSpPr>
        <p:spPr>
          <a:xfrm flipH="1" flipV="1">
            <a:off x="6490504" y="5866761"/>
            <a:ext cx="403191" cy="1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7" name="Content Placeholder 5" descr="Shape&#10;&#10;Description automatically generated with low confidence">
            <a:extLst>
              <a:ext uri="{FF2B5EF4-FFF2-40B4-BE49-F238E27FC236}">
                <a16:creationId xmlns:a16="http://schemas.microsoft.com/office/drawing/2014/main" id="{99A795CD-8BA8-E46F-7AB5-3697A7E1B1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01" y="1998051"/>
            <a:ext cx="552083" cy="5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69C5-B62B-3696-F330-44AA2C00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How does CONCAT work?</a:t>
            </a:r>
            <a:endParaRPr lang="en-ZA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97F14D-C52F-DE5B-4746-8064865C5F60}"/>
              </a:ext>
            </a:extLst>
          </p:cNvPr>
          <p:cNvGrpSpPr/>
          <p:nvPr/>
        </p:nvGrpSpPr>
        <p:grpSpPr>
          <a:xfrm>
            <a:off x="838200" y="1789272"/>
            <a:ext cx="3345873" cy="4180725"/>
            <a:chOff x="840047" y="1303135"/>
            <a:chExt cx="3345873" cy="418072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5CB61B4-79A5-214A-308E-75470248AE5D}"/>
                </a:ext>
              </a:extLst>
            </p:cNvPr>
            <p:cNvSpPr/>
            <p:nvPr/>
          </p:nvSpPr>
          <p:spPr>
            <a:xfrm>
              <a:off x="1097280" y="1625600"/>
              <a:ext cx="3088640" cy="1879600"/>
            </a:xfrm>
            <a:prstGeom prst="roundRect">
              <a:avLst>
                <a:gd name="adj" fmla="val 10721"/>
              </a:avLst>
            </a:prstGeom>
            <a:solidFill>
              <a:schemeClr val="bg1"/>
            </a:solidFill>
            <a:ln w="28575">
              <a:solidFill>
                <a:srgbClr val="033A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400" dirty="0">
                <a:solidFill>
                  <a:srgbClr val="033A7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ZA" sz="2400" dirty="0">
                  <a:solidFill>
                    <a:srgbClr val="033A78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Data </a:t>
              </a:r>
              <a:br>
                <a:rPr lang="en-ZA" sz="2400" dirty="0">
                  <a:solidFill>
                    <a:srgbClr val="033A78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ZA" sz="2400" dirty="0">
                  <a:solidFill>
                    <a:srgbClr val="033A78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collection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722C21-3C20-2144-7243-EB81D8518AEC}"/>
                </a:ext>
              </a:extLst>
            </p:cNvPr>
            <p:cNvSpPr/>
            <p:nvPr/>
          </p:nvSpPr>
          <p:spPr>
            <a:xfrm>
              <a:off x="1097280" y="3345180"/>
              <a:ext cx="3088640" cy="2138680"/>
            </a:xfrm>
            <a:prstGeom prst="rect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1325" indent="-258763">
                <a:buFont typeface="Arial" panose="020B0604020202020204" pitchFamily="34" charset="0"/>
                <a:buChar char="•"/>
              </a:pPr>
              <a:r>
                <a:rPr lang="en-ZA" dirty="0">
                  <a:solidFill>
                    <a:srgbClr val="FFFFFF"/>
                  </a:solidFill>
                  <a:latin typeface="Open Sans" panose="020B0606030504020204" pitchFamily="34" charset="0"/>
                </a:rPr>
                <a:t>Equipment sensors </a:t>
              </a:r>
            </a:p>
            <a:p>
              <a:pPr marL="441325" indent="-258763">
                <a:buFont typeface="Arial" panose="020B0604020202020204" pitchFamily="34" charset="0"/>
                <a:buChar char="•"/>
              </a:pPr>
              <a:r>
                <a:rPr lang="en-ZA" dirty="0">
                  <a:solidFill>
                    <a:srgbClr val="FFFFFF"/>
                  </a:solidFill>
                  <a:latin typeface="Open Sans" panose="020B0606030504020204" pitchFamily="34" charset="0"/>
                </a:rPr>
                <a:t>Engineering data </a:t>
              </a:r>
            </a:p>
            <a:p>
              <a:pPr marL="441325" indent="-258763">
                <a:buFont typeface="Arial" panose="020B0604020202020204" pitchFamily="34" charset="0"/>
                <a:buChar char="•"/>
              </a:pPr>
              <a:r>
                <a:rPr lang="en-ZA" dirty="0">
                  <a:solidFill>
                    <a:srgbClr val="FFFFFF"/>
                  </a:solidFill>
                  <a:latin typeface="Open Sans" panose="020B0606030504020204" pitchFamily="34" charset="0"/>
                </a:rPr>
                <a:t>Operator inputs 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E78DB5-08D9-4F12-BF8B-1678E58CD3D9}"/>
                </a:ext>
              </a:extLst>
            </p:cNvPr>
            <p:cNvSpPr/>
            <p:nvPr/>
          </p:nvSpPr>
          <p:spPr>
            <a:xfrm>
              <a:off x="840047" y="1303135"/>
              <a:ext cx="987137" cy="9871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800" b="1" dirty="0">
                  <a:latin typeface="Montserrat" panose="02000505000000020004" pitchFamily="2" charset="0"/>
                </a:rPr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05DCE3-B893-154E-B513-02FBD41BB39E}"/>
              </a:ext>
            </a:extLst>
          </p:cNvPr>
          <p:cNvGrpSpPr/>
          <p:nvPr/>
        </p:nvGrpSpPr>
        <p:grpSpPr>
          <a:xfrm>
            <a:off x="4326975" y="1789272"/>
            <a:ext cx="3202971" cy="4180725"/>
            <a:chOff x="4328822" y="1303135"/>
            <a:chExt cx="3202971" cy="418072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E1CFB4F-D6A6-B34F-1F86-753E6BF7CFF0}"/>
                </a:ext>
              </a:extLst>
            </p:cNvPr>
            <p:cNvSpPr/>
            <p:nvPr/>
          </p:nvSpPr>
          <p:spPr>
            <a:xfrm>
              <a:off x="4443153" y="1625600"/>
              <a:ext cx="3088640" cy="1879600"/>
            </a:xfrm>
            <a:prstGeom prst="roundRect">
              <a:avLst>
                <a:gd name="adj" fmla="val 10721"/>
              </a:avLst>
            </a:prstGeom>
            <a:solidFill>
              <a:schemeClr val="bg1"/>
            </a:solidFill>
            <a:ln w="28575">
              <a:solidFill>
                <a:srgbClr val="033A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400" dirty="0">
                <a:solidFill>
                  <a:srgbClr val="033A7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ZA" sz="2400" dirty="0">
                  <a:solidFill>
                    <a:srgbClr val="033A78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Intelligent analysis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D1C2C99-2321-ABB5-E54F-19F4D35A8EBF}"/>
                </a:ext>
              </a:extLst>
            </p:cNvPr>
            <p:cNvSpPr/>
            <p:nvPr/>
          </p:nvSpPr>
          <p:spPr>
            <a:xfrm>
              <a:off x="4443153" y="3345180"/>
              <a:ext cx="3088640" cy="2138680"/>
            </a:xfrm>
            <a:prstGeom prst="rect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1325" indent="-258763">
                <a:buFont typeface="Arial" panose="020B0604020202020204" pitchFamily="34" charset="0"/>
                <a:buChar char="•"/>
              </a:pPr>
              <a:r>
                <a:rPr lang="en-ZA" sz="1800" b="0" i="0" u="none" strike="noStrike" baseline="0" dirty="0">
                  <a:solidFill>
                    <a:srgbClr val="FFFFFF"/>
                  </a:solidFill>
                  <a:latin typeface="Open Sans" panose="020B0606030504020204" pitchFamily="34" charset="0"/>
                </a:rPr>
                <a:t>Advanced analytics </a:t>
              </a:r>
            </a:p>
            <a:p>
              <a:pPr marL="441325" indent="-258763">
                <a:buFont typeface="Arial" panose="020B0604020202020204" pitchFamily="34" charset="0"/>
                <a:buChar char="•"/>
              </a:pPr>
              <a:r>
                <a:rPr lang="en-ZA" sz="1800" b="0" i="0" u="none" strike="noStrike" baseline="0" dirty="0">
                  <a:solidFill>
                    <a:srgbClr val="FFFFFF"/>
                  </a:solidFill>
                  <a:latin typeface="Open Sans" panose="020B0606030504020204" pitchFamily="34" charset="0"/>
                </a:rPr>
                <a:t>Machine learning </a:t>
              </a:r>
            </a:p>
            <a:p>
              <a:pPr marL="441325" indent="-258763">
                <a:buFont typeface="Arial" panose="020B0604020202020204" pitchFamily="34" charset="0"/>
                <a:buChar char="•"/>
              </a:pPr>
              <a:r>
                <a:rPr lang="en-ZA" sz="1800" b="0" i="0" u="none" strike="noStrike" baseline="0" dirty="0">
                  <a:solidFill>
                    <a:srgbClr val="FFFFFF"/>
                  </a:solidFill>
                  <a:latin typeface="Open Sans" panose="020B0606030504020204" pitchFamily="34" charset="0"/>
                </a:rPr>
                <a:t>Pattern identification </a:t>
              </a:r>
            </a:p>
            <a:p>
              <a:pPr marL="441325" indent="-258763">
                <a:buFont typeface="Arial" panose="020B0604020202020204" pitchFamily="34" charset="0"/>
                <a:buChar char="•"/>
              </a:pPr>
              <a:r>
                <a:rPr lang="en-ZA" sz="1800" b="0" i="0" u="none" strike="noStrike" baseline="0" dirty="0">
                  <a:solidFill>
                    <a:srgbClr val="FFFFFF"/>
                  </a:solidFill>
                  <a:latin typeface="Open Sans" panose="020B0606030504020204" pitchFamily="34" charset="0"/>
                </a:rPr>
                <a:t>Trend analysis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232ABBC-31E2-ACBF-5DBA-047D1513739C}"/>
                </a:ext>
              </a:extLst>
            </p:cNvPr>
            <p:cNvSpPr/>
            <p:nvPr/>
          </p:nvSpPr>
          <p:spPr>
            <a:xfrm>
              <a:off x="4328822" y="1303135"/>
              <a:ext cx="987137" cy="9871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800" b="1" dirty="0">
                  <a:latin typeface="Montserrat" panose="02000505000000020004" pitchFamily="2" charset="0"/>
                </a:rPr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8D3A12F-1A7D-5B7C-A4C2-44A31ADCF2B6}"/>
              </a:ext>
            </a:extLst>
          </p:cNvPr>
          <p:cNvGrpSpPr/>
          <p:nvPr/>
        </p:nvGrpSpPr>
        <p:grpSpPr>
          <a:xfrm>
            <a:off x="7707640" y="1789272"/>
            <a:ext cx="3196751" cy="4180725"/>
            <a:chOff x="7709487" y="1303135"/>
            <a:chExt cx="3196751" cy="418072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4C0B295-F76C-4E77-B033-A280364970A1}"/>
                </a:ext>
              </a:extLst>
            </p:cNvPr>
            <p:cNvSpPr/>
            <p:nvPr/>
          </p:nvSpPr>
          <p:spPr>
            <a:xfrm>
              <a:off x="7817598" y="1625600"/>
              <a:ext cx="3088640" cy="1879600"/>
            </a:xfrm>
            <a:prstGeom prst="roundRect">
              <a:avLst>
                <a:gd name="adj" fmla="val 10721"/>
              </a:avLst>
            </a:prstGeom>
            <a:solidFill>
              <a:schemeClr val="bg1"/>
            </a:solidFill>
            <a:ln w="28575">
              <a:solidFill>
                <a:srgbClr val="033A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1400" dirty="0">
                <a:solidFill>
                  <a:srgbClr val="033A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ZA" sz="2400" dirty="0">
                  <a:solidFill>
                    <a:srgbClr val="033A78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Reporting &amp; recommending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3D30DA8-D51E-8913-0D57-BB36FFC89AAC}"/>
                </a:ext>
              </a:extLst>
            </p:cNvPr>
            <p:cNvSpPr/>
            <p:nvPr/>
          </p:nvSpPr>
          <p:spPr>
            <a:xfrm>
              <a:off x="7817598" y="3345180"/>
              <a:ext cx="3088640" cy="2138680"/>
            </a:xfrm>
            <a:prstGeom prst="rect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1325" indent="-258763">
                <a:buFont typeface="Arial" panose="020B0604020202020204" pitchFamily="34" charset="0"/>
                <a:buChar char="•"/>
              </a:pPr>
              <a:r>
                <a:rPr lang="en-ZA" dirty="0">
                  <a:solidFill>
                    <a:srgbClr val="FFFFFF"/>
                  </a:solidFill>
                  <a:latin typeface="Open Sans" panose="020B0606030504020204" pitchFamily="34" charset="0"/>
                </a:rPr>
                <a:t>Optimisation </a:t>
              </a:r>
            </a:p>
            <a:p>
              <a:pPr marL="441325" indent="-258763">
                <a:buFont typeface="Arial" panose="020B0604020202020204" pitchFamily="34" charset="0"/>
                <a:buChar char="•"/>
              </a:pPr>
              <a:r>
                <a:rPr lang="en-ZA" dirty="0">
                  <a:solidFill>
                    <a:srgbClr val="FFFFFF"/>
                  </a:solidFill>
                  <a:latin typeface="Open Sans" panose="020B0606030504020204" pitchFamily="34" charset="0"/>
                </a:rPr>
                <a:t>Predictions </a:t>
              </a:r>
            </a:p>
            <a:p>
              <a:pPr marL="441325" indent="-258763">
                <a:buFont typeface="Arial" panose="020B0604020202020204" pitchFamily="34" charset="0"/>
                <a:buChar char="•"/>
              </a:pPr>
              <a:r>
                <a:rPr lang="en-ZA" dirty="0">
                  <a:solidFill>
                    <a:srgbClr val="FFFFFF"/>
                  </a:solidFill>
                  <a:latin typeface="Open Sans" panose="020B0606030504020204" pitchFamily="34" charset="0"/>
                </a:rPr>
                <a:t>Bottleneck identification </a:t>
              </a:r>
            </a:p>
            <a:p>
              <a:pPr marL="441325" indent="-258763">
                <a:buFont typeface="Arial" panose="020B0604020202020204" pitchFamily="34" charset="0"/>
                <a:buChar char="•"/>
              </a:pPr>
              <a:r>
                <a:rPr lang="en-ZA" dirty="0">
                  <a:solidFill>
                    <a:srgbClr val="FFFFFF"/>
                  </a:solidFill>
                  <a:latin typeface="Open Sans" panose="020B0606030504020204" pitchFamily="34" charset="0"/>
                </a:rPr>
                <a:t>Recommendations </a:t>
              </a:r>
            </a:p>
            <a:p>
              <a:pPr marL="441325" indent="-258763">
                <a:buFont typeface="Arial" panose="020B0604020202020204" pitchFamily="34" charset="0"/>
                <a:buChar char="•"/>
              </a:pPr>
              <a:r>
                <a:rPr lang="en-ZA" dirty="0">
                  <a:solidFill>
                    <a:srgbClr val="FFFFFF"/>
                  </a:solidFill>
                  <a:latin typeface="Open Sans" panose="020B0606030504020204" pitchFamily="34" charset="0"/>
                </a:rPr>
                <a:t>Accurate, timely data 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5659F00-30F0-3D61-396B-9349DA663595}"/>
                </a:ext>
              </a:extLst>
            </p:cNvPr>
            <p:cNvSpPr/>
            <p:nvPr/>
          </p:nvSpPr>
          <p:spPr>
            <a:xfrm>
              <a:off x="7709487" y="1303135"/>
              <a:ext cx="987137" cy="9871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800" b="1" dirty="0">
                  <a:latin typeface="Montserrat" panose="02000505000000020004" pitchFamily="2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87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4263-310E-B862-6382-053899A4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Recommendations and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8339-9794-EF9E-6878-C47086A0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345"/>
            <a:ext cx="10515600" cy="4351338"/>
          </a:xfrm>
        </p:spPr>
        <p:txBody>
          <a:bodyPr>
            <a:normAutofit/>
          </a:bodyPr>
          <a:lstStyle/>
          <a:p>
            <a:r>
              <a:rPr lang="en-US" sz="2500" dirty="0"/>
              <a:t>Predict equipment maintenance and repairs to reduce downtime</a:t>
            </a:r>
          </a:p>
          <a:p>
            <a:r>
              <a:rPr lang="en-US" sz="2500" dirty="0"/>
              <a:t>Identify bottlenecks to increase efficiency</a:t>
            </a:r>
          </a:p>
          <a:p>
            <a:r>
              <a:rPr lang="en-US" sz="2500" dirty="0"/>
              <a:t>Compare and select best-performing brands/suppliers</a:t>
            </a:r>
          </a:p>
          <a:p>
            <a:r>
              <a:rPr lang="en-US" sz="2500" dirty="0"/>
              <a:t>Eliminate unnecessary expenses to reduce costs</a:t>
            </a:r>
          </a:p>
          <a:p>
            <a:r>
              <a:rPr lang="en-US" sz="2500" dirty="0"/>
              <a:t>Address potential safety hazards to improve compliance</a:t>
            </a:r>
          </a:p>
          <a:p>
            <a:r>
              <a:rPr lang="en-US" sz="2500" dirty="0"/>
              <a:t>Provide insights into business operations and finance to improve performance</a:t>
            </a:r>
          </a:p>
          <a:p>
            <a:r>
              <a:rPr lang="en-US" sz="2500" dirty="0"/>
              <a:t>Accurate and timely data to enhance management and decision-making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ZA" sz="2500" dirty="0"/>
          </a:p>
        </p:txBody>
      </p:sp>
    </p:spTree>
    <p:extLst>
      <p:ext uri="{BB962C8B-B14F-4D97-AF65-F5344CB8AC3E}">
        <p14:creationId xmlns:p14="http://schemas.microsoft.com/office/powerpoint/2010/main" val="80279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4263-310E-B862-6382-053899A4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 tale of two contractors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E2BE60-D675-783E-C1A4-66BE486F5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973735"/>
              </p:ext>
            </p:extLst>
          </p:nvPr>
        </p:nvGraphicFramePr>
        <p:xfrm>
          <a:off x="838200" y="1690688"/>
          <a:ext cx="10515599" cy="483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880">
                  <a:extLst>
                    <a:ext uri="{9D8B030D-6E8A-4147-A177-3AD203B41FA5}">
                      <a16:colId xmlns:a16="http://schemas.microsoft.com/office/drawing/2014/main" val="3924050537"/>
                    </a:ext>
                  </a:extLst>
                </a:gridCol>
                <a:gridCol w="5186719">
                  <a:extLst>
                    <a:ext uri="{9D8B030D-6E8A-4147-A177-3AD203B41FA5}">
                      <a16:colId xmlns:a16="http://schemas.microsoft.com/office/drawing/2014/main" val="89110095"/>
                    </a:ext>
                  </a:extLst>
                </a:gridCol>
              </a:tblGrid>
              <a:tr h="412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  <a:latin typeface="Montserrat" panose="02000505000000020004" pitchFamily="2" charset="0"/>
                        </a:rPr>
                        <a:t>With CONCAT </a:t>
                      </a:r>
                      <a:endParaRPr lang="en-ZA" sz="2000" dirty="0">
                        <a:effectLst/>
                        <a:latin typeface="Montserrat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  <a:latin typeface="Montserrat" panose="02000505000000020004" pitchFamily="2" charset="0"/>
                        </a:rPr>
                        <a:t>Without CONCAT</a:t>
                      </a:r>
                      <a:endParaRPr lang="en-ZA" sz="2000" dirty="0">
                        <a:effectLst/>
                        <a:latin typeface="Montserrat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14044"/>
                  </a:ext>
                </a:extLst>
              </a:tr>
              <a:tr h="374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33A78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Forward-thinking, data-driven organisation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Outdated, reactive thinking, speculation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3034740"/>
                  </a:ext>
                </a:extLst>
              </a:tr>
              <a:tr h="37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33A78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Utilises real-time data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 blindness, untimely/no 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5514840"/>
                  </a:ext>
                </a:extLst>
              </a:tr>
              <a:tr h="391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33A78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Automated reporting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Spreadsheets / self-reports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732741"/>
                  </a:ext>
                </a:extLst>
              </a:tr>
              <a:tr h="347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33A78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Better forecasts and decisions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Breakdowns, backlogs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730438"/>
                  </a:ext>
                </a:extLst>
              </a:tr>
              <a:tr h="47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33A78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Early problem prediction and prevention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Unplanned maintenance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003839"/>
                  </a:ext>
                </a:extLst>
              </a:tr>
              <a:tr h="74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33A78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Industry-wide knowledge of component, part, product, and brand performance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Reliance on staff experience and sales rep influence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689713"/>
                  </a:ext>
                </a:extLst>
              </a:tr>
              <a:tr h="509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33A78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Industry-wide performance benchmarks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Reliance on staff experience and sales rep influence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771072"/>
                  </a:ext>
                </a:extLst>
              </a:tr>
              <a:tr h="758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33A78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Better procurement, cash flow, cost savings, increased profitability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Increased costs, lower profitability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0000014"/>
                  </a:ext>
                </a:extLst>
              </a:tr>
              <a:tr h="395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33A78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contract compliance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Constant risk of non-compliance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5465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7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4263-310E-B862-6382-053899A4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Where other technology fails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8339-9794-EF9E-6878-C47086A0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345"/>
            <a:ext cx="4856544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</a:rPr>
              <a:t>Inaccurate reporting and poor decision-making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</a:rPr>
              <a:t>Difficulty in tracking performance and forecasting trends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</a:rPr>
              <a:t>Lack of automated reporting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</a:rPr>
              <a:t>Difficulty in identifying and addressing issues before they become problems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ZA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0D6DD9-8CAC-F49D-BE29-E0AA97444B1F}"/>
              </a:ext>
            </a:extLst>
          </p:cNvPr>
          <p:cNvSpPr txBox="1">
            <a:spLocks/>
          </p:cNvSpPr>
          <p:nvPr/>
        </p:nvSpPr>
        <p:spPr>
          <a:xfrm>
            <a:off x="5709213" y="1871345"/>
            <a:ext cx="56445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</a:rPr>
              <a:t>Expensive component failures, downtime, and high operating costs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</a:rPr>
              <a:t>Difficulty in making informed procurement decisions that result in cost savings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</a:rPr>
              <a:t>Low employee productivity and high costs due to manual data management processes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</a:rPr>
              <a:t>Difficulty in streamlining operations and achieving a level of efficiency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71011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4263-310E-B862-6382-053899A4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7 symptoms indicating </a:t>
            </a:r>
            <a:r>
              <a:rPr lang="en-ZA" dirty="0"/>
              <a:t>you need CONCAT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8339-9794-EF9E-6878-C47086A0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824" y="1829021"/>
            <a:ext cx="5878975" cy="4351338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endParaRPr lang="en-US" sz="24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effectLst/>
              </a:rPr>
              <a:t>Contract breaches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Poor performance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effectLst/>
              </a:rPr>
              <a:t>Loss of revenue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Reactive crisis management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effectLst/>
              </a:rPr>
              <a:t>Poor mining practices and lack of maintenance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Inefficient procurement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effectLst/>
              </a:rPr>
              <a:t>Unforeseen losses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ZA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E1AC77-2C5C-4357-A9E2-C5579A634608}"/>
              </a:ext>
            </a:extLst>
          </p:cNvPr>
          <p:cNvCxnSpPr>
            <a:cxnSpLocks/>
          </p:cNvCxnSpPr>
          <p:nvPr/>
        </p:nvCxnSpPr>
        <p:spPr>
          <a:xfrm>
            <a:off x="4734045" y="2280212"/>
            <a:ext cx="0" cy="347240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1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69C5-B62B-3696-F330-44AA2C00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/>
              <a:t>Implementation: </a:t>
            </a:r>
            <a:r>
              <a:rPr lang="en-ZA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How to get started</a:t>
            </a:r>
            <a:endParaRPr lang="en-Z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E16E42-D103-7299-C4D0-5B0404CEF1FC}"/>
              </a:ext>
            </a:extLst>
          </p:cNvPr>
          <p:cNvSpPr/>
          <p:nvPr/>
        </p:nvSpPr>
        <p:spPr>
          <a:xfrm>
            <a:off x="863644" y="1756671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07DF35-4BEE-0953-7F37-E25E4B2E239E}"/>
              </a:ext>
            </a:extLst>
          </p:cNvPr>
          <p:cNvSpPr/>
          <p:nvPr/>
        </p:nvSpPr>
        <p:spPr>
          <a:xfrm>
            <a:off x="863644" y="2926745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9B7B61-72D2-D8F5-1153-AB313B79032C}"/>
              </a:ext>
            </a:extLst>
          </p:cNvPr>
          <p:cNvSpPr/>
          <p:nvPr/>
        </p:nvSpPr>
        <p:spPr>
          <a:xfrm>
            <a:off x="863644" y="4044697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B365DB-36BB-8837-CFC1-A6BDB14A797D}"/>
              </a:ext>
            </a:extLst>
          </p:cNvPr>
          <p:cNvSpPr/>
          <p:nvPr/>
        </p:nvSpPr>
        <p:spPr>
          <a:xfrm>
            <a:off x="863644" y="5255249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C6165-7178-AA6C-3981-EA84D71EB67E}"/>
              </a:ext>
            </a:extLst>
          </p:cNvPr>
          <p:cNvSpPr txBox="1"/>
          <p:nvPr/>
        </p:nvSpPr>
        <p:spPr>
          <a:xfrm>
            <a:off x="1892937" y="1724899"/>
            <a:ext cx="395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1. Tailored to your needs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70014F-F593-C5CD-53F1-507760857C2E}"/>
              </a:ext>
            </a:extLst>
          </p:cNvPr>
          <p:cNvSpPr txBox="1"/>
          <p:nvPr/>
        </p:nvSpPr>
        <p:spPr>
          <a:xfrm>
            <a:off x="1890204" y="2866615"/>
            <a:ext cx="328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2. Team players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6D6873-D060-C24E-255B-B9F32616E166}"/>
              </a:ext>
            </a:extLst>
          </p:cNvPr>
          <p:cNvSpPr txBox="1"/>
          <p:nvPr/>
        </p:nvSpPr>
        <p:spPr>
          <a:xfrm>
            <a:off x="1921700" y="5161108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4. Like clockwork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465070-2D4D-69DD-9B45-71BE07C552BE}"/>
              </a:ext>
            </a:extLst>
          </p:cNvPr>
          <p:cNvSpPr txBox="1"/>
          <p:nvPr/>
        </p:nvSpPr>
        <p:spPr>
          <a:xfrm>
            <a:off x="1851867" y="4019906"/>
            <a:ext cx="525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3. Phased in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7505B-6E3C-E6E8-8F8E-AC3EC23A611B}"/>
              </a:ext>
            </a:extLst>
          </p:cNvPr>
          <p:cNvSpPr txBox="1"/>
          <p:nvPr/>
        </p:nvSpPr>
        <p:spPr>
          <a:xfrm>
            <a:off x="1928860" y="2104801"/>
            <a:ext cx="83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Tailored implementation processes and module selection based on budget and needs</a:t>
            </a:r>
            <a:endParaRPr lang="en-ZA" dirty="0" err="1">
              <a:solidFill>
                <a:schemeClr val="accent5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967AE-11F1-5FB1-D782-840EAE94D643}"/>
              </a:ext>
            </a:extLst>
          </p:cNvPr>
          <p:cNvSpPr txBox="1"/>
          <p:nvPr/>
        </p:nvSpPr>
        <p:spPr>
          <a:xfrm>
            <a:off x="1928860" y="3235178"/>
            <a:ext cx="83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Seamless system integration into existing operations through close collaboration.</a:t>
            </a:r>
            <a:endParaRPr lang="en-ZA" dirty="0" err="1">
              <a:solidFill>
                <a:schemeClr val="accent5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FFC26-A28B-1219-2999-EFB061033EBC}"/>
              </a:ext>
            </a:extLst>
          </p:cNvPr>
          <p:cNvSpPr txBox="1"/>
          <p:nvPr/>
        </p:nvSpPr>
        <p:spPr>
          <a:xfrm>
            <a:off x="1928860" y="4381120"/>
            <a:ext cx="83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audit to identify gaps and ensure resource availability for optimal deployment</a:t>
            </a:r>
            <a:endParaRPr lang="en-ZA" dirty="0" err="1">
              <a:solidFill>
                <a:schemeClr val="accent5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C84D1-CC4E-90D2-FB4B-7278AB157C2E}"/>
              </a:ext>
            </a:extLst>
          </p:cNvPr>
          <p:cNvSpPr txBox="1"/>
          <p:nvPr/>
        </p:nvSpPr>
        <p:spPr>
          <a:xfrm>
            <a:off x="1928860" y="5518836"/>
            <a:ext cx="83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Bespoke Implementation plan with work breakdown structure, schedule, resource plan, communication, training and risk management.</a:t>
            </a:r>
            <a:endParaRPr lang="en-ZA" dirty="0" err="1">
              <a:solidFill>
                <a:schemeClr val="accent5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A44AE3-EA8D-A6CC-25CE-373D492257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55" y="5391940"/>
            <a:ext cx="540000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489CA3-F03C-D738-59CA-D593070559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06" y="4211571"/>
            <a:ext cx="540000" cy="540000"/>
          </a:xfrm>
          <a:prstGeom prst="rect">
            <a:avLst/>
          </a:prstGeom>
        </p:spPr>
      </p:pic>
      <p:pic>
        <p:nvPicPr>
          <p:cNvPr id="18" name="Picture 17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6F60F87-D278-14B3-ADD6-293713CD9C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06" y="1900733"/>
            <a:ext cx="538947" cy="540000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885E3885-E363-FEA9-AA22-C9E9F0C5C6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06" y="305828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7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69C5-B62B-3696-F330-44AA2C00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331"/>
          </a:xfrm>
        </p:spPr>
        <p:txBody>
          <a:bodyPr/>
          <a:lstStyle/>
          <a:p>
            <a:pPr algn="l"/>
            <a:r>
              <a:rPr lang="en-ZA" sz="3200" dirty="0"/>
              <a:t>Implementation: </a:t>
            </a:r>
            <a:r>
              <a:rPr lang="en-ZA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How to get started</a:t>
            </a:r>
            <a:endParaRPr lang="en-Z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E16E42-D103-7299-C4D0-5B0404CEF1FC}"/>
              </a:ext>
            </a:extLst>
          </p:cNvPr>
          <p:cNvSpPr/>
          <p:nvPr/>
        </p:nvSpPr>
        <p:spPr>
          <a:xfrm>
            <a:off x="863644" y="1330644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07DF35-4BEE-0953-7F37-E25E4B2E239E}"/>
              </a:ext>
            </a:extLst>
          </p:cNvPr>
          <p:cNvSpPr/>
          <p:nvPr/>
        </p:nvSpPr>
        <p:spPr>
          <a:xfrm>
            <a:off x="863644" y="2459154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9B7B61-72D2-D8F5-1153-AB313B79032C}"/>
              </a:ext>
            </a:extLst>
          </p:cNvPr>
          <p:cNvSpPr/>
          <p:nvPr/>
        </p:nvSpPr>
        <p:spPr>
          <a:xfrm>
            <a:off x="863644" y="3525151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B365DB-36BB-8837-CFC1-A6BDB14A797D}"/>
              </a:ext>
            </a:extLst>
          </p:cNvPr>
          <p:cNvSpPr/>
          <p:nvPr/>
        </p:nvSpPr>
        <p:spPr>
          <a:xfrm>
            <a:off x="863644" y="4608643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AC6165-7178-AA6C-3981-EA84D71EB67E}"/>
              </a:ext>
            </a:extLst>
          </p:cNvPr>
          <p:cNvSpPr txBox="1"/>
          <p:nvPr/>
        </p:nvSpPr>
        <p:spPr>
          <a:xfrm>
            <a:off x="1892937" y="1287297"/>
            <a:ext cx="395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5. On-site configuration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70014F-F593-C5CD-53F1-507760857C2E}"/>
              </a:ext>
            </a:extLst>
          </p:cNvPr>
          <p:cNvSpPr txBox="1"/>
          <p:nvPr/>
        </p:nvSpPr>
        <p:spPr>
          <a:xfrm>
            <a:off x="1890204" y="2399024"/>
            <a:ext cx="420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6. Hands-on training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6D6873-D060-C24E-255B-B9F32616E166}"/>
              </a:ext>
            </a:extLst>
          </p:cNvPr>
          <p:cNvSpPr txBox="1"/>
          <p:nvPr/>
        </p:nvSpPr>
        <p:spPr>
          <a:xfrm>
            <a:off x="1921700" y="4572377"/>
            <a:ext cx="31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8. Ongoing support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465070-2D4D-69DD-9B45-71BE07C552BE}"/>
              </a:ext>
            </a:extLst>
          </p:cNvPr>
          <p:cNvSpPr txBox="1"/>
          <p:nvPr/>
        </p:nvSpPr>
        <p:spPr>
          <a:xfrm>
            <a:off x="1851867" y="3541924"/>
            <a:ext cx="525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7. Smooth transition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7505B-6E3C-E6E8-8F8E-AC3EC23A611B}"/>
              </a:ext>
            </a:extLst>
          </p:cNvPr>
          <p:cNvSpPr txBox="1"/>
          <p:nvPr/>
        </p:nvSpPr>
        <p:spPr>
          <a:xfrm>
            <a:off x="1928860" y="1667199"/>
            <a:ext cx="83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Configure system (1-3 weeks). Align processes, requirements, system roles, load users, access rights</a:t>
            </a:r>
            <a:endParaRPr lang="en-ZA" dirty="0" err="1">
              <a:solidFill>
                <a:schemeClr val="accent5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967AE-11F1-5FB1-D782-840EAE94D643}"/>
              </a:ext>
            </a:extLst>
          </p:cNvPr>
          <p:cNvSpPr txBox="1"/>
          <p:nvPr/>
        </p:nvSpPr>
        <p:spPr>
          <a:xfrm>
            <a:off x="1928860" y="2767587"/>
            <a:ext cx="83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Onboarding pilot period training and support. Ensure optimal use of capabilities and benefits.</a:t>
            </a:r>
            <a:endParaRPr lang="en-ZA" dirty="0" err="1">
              <a:solidFill>
                <a:schemeClr val="accent5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FFC26-A28B-1219-2999-EFB061033EBC}"/>
              </a:ext>
            </a:extLst>
          </p:cNvPr>
          <p:cNvSpPr txBox="1"/>
          <p:nvPr/>
        </p:nvSpPr>
        <p:spPr>
          <a:xfrm>
            <a:off x="1928860" y="3903138"/>
            <a:ext cx="837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support and smooth project handover after piloting..</a:t>
            </a:r>
            <a:endParaRPr lang="en-ZA" dirty="0" err="1">
              <a:solidFill>
                <a:schemeClr val="accent5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C84D1-CC4E-90D2-FB4B-7278AB157C2E}"/>
              </a:ext>
            </a:extLst>
          </p:cNvPr>
          <p:cNvSpPr txBox="1"/>
          <p:nvPr/>
        </p:nvSpPr>
        <p:spPr>
          <a:xfrm>
            <a:off x="1928860" y="4930105"/>
            <a:ext cx="837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Continued support through contact </a:t>
            </a:r>
            <a:r>
              <a:rPr lang="en-ZA" dirty="0">
                <a:solidFill>
                  <a:schemeClr val="accent5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B383DA-D0A5-2668-ED96-383279A156C1}"/>
              </a:ext>
            </a:extLst>
          </p:cNvPr>
          <p:cNvSpPr/>
          <p:nvPr/>
        </p:nvSpPr>
        <p:spPr>
          <a:xfrm>
            <a:off x="863644" y="5666124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798E9-7211-B210-F35A-65D5AA245ABF}"/>
              </a:ext>
            </a:extLst>
          </p:cNvPr>
          <p:cNvSpPr txBox="1"/>
          <p:nvPr/>
        </p:nvSpPr>
        <p:spPr>
          <a:xfrm>
            <a:off x="1921700" y="5582374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0"/>
              </a:rPr>
              <a:t>9</a:t>
            </a:r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. Partners I excellence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578A9E-C6EE-48BD-2B78-821688DA9AEA}"/>
              </a:ext>
            </a:extLst>
          </p:cNvPr>
          <p:cNvSpPr txBox="1"/>
          <p:nvPr/>
        </p:nvSpPr>
        <p:spPr>
          <a:xfrm>
            <a:off x="1928860" y="5940102"/>
            <a:ext cx="83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CONCAT, you have a partner committed to optimal system performance and support at every step</a:t>
            </a:r>
            <a:endParaRPr lang="en-ZA" dirty="0" err="1">
              <a:solidFill>
                <a:schemeClr val="accent5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23E504C9-6712-1A5E-A97E-7DE1DDB810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06" y="3669213"/>
            <a:ext cx="540000" cy="540000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1AD2FA03-E850-1E2A-0955-D29BBCC0D2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55" y="1476453"/>
            <a:ext cx="540000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5602AD-3E07-2265-17ED-366D4F6DFB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06" y="5774039"/>
            <a:ext cx="540000" cy="540000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C3CE68E6-B936-3169-D1FF-F33556A4D9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55" y="4794141"/>
            <a:ext cx="540000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A12F66B-72F3-33DD-E144-CAD3A6D2E5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06" y="260496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0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69C5-B62B-3696-F330-44AA2C00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725" y="365125"/>
            <a:ext cx="7499430" cy="1325563"/>
          </a:xfrm>
        </p:spPr>
        <p:txBody>
          <a:bodyPr/>
          <a:lstStyle/>
          <a:p>
            <a:pPr algn="l"/>
            <a:r>
              <a:rPr lang="en-ZA" dirty="0"/>
              <a:t>Investment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790CACA-A8E4-A3CA-D92F-ACC0574F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725" y="2141537"/>
            <a:ext cx="682906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Total investment depends on:</a:t>
            </a:r>
          </a:p>
          <a:p>
            <a:r>
              <a:rPr lang="en-US" dirty="0"/>
              <a:t>Scale of operation</a:t>
            </a:r>
          </a:p>
          <a:p>
            <a:r>
              <a:rPr lang="en-US" dirty="0"/>
              <a:t>Number of modules required</a:t>
            </a:r>
          </a:p>
          <a:p>
            <a:r>
              <a:rPr lang="en-US" dirty="0"/>
              <a:t>Desired speed of implementation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estimates or quotes, speak to a CONCAT advisor.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294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554069-B299-2ACA-8157-10E103102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5391"/>
            <a:ext cx="10515600" cy="1500791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>
                <a:solidFill>
                  <a:schemeClr val="accent1"/>
                </a:solidFill>
                <a:latin typeface="Montserrat" panose="02000505000000020004" pitchFamily="2" charset="0"/>
              </a:rPr>
              <a:t>Intellectual capital </a:t>
            </a:r>
            <a:r>
              <a:rPr lang="en-GB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2000505000000020004" pitchFamily="2" charset="0"/>
              </a:rPr>
              <a:t>at your fingertips</a:t>
            </a:r>
          </a:p>
          <a:p>
            <a:pPr marL="0" indent="0" algn="ctr">
              <a:buNone/>
            </a:pP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sales@concat.co.za</a:t>
            </a:r>
            <a:endParaRPr lang="en-ZA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68E430F-A06D-7B35-7E53-E2826116A7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547" y="658703"/>
            <a:ext cx="2206906" cy="30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0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3C99-5ECA-FA08-A8C0-4E6420C3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What is CONCAT?</a:t>
            </a:r>
            <a:endParaRPr lang="en-ZA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AFB5751-9988-A99B-D6D9-4837B795C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454415"/>
              </p:ext>
            </p:extLst>
          </p:nvPr>
        </p:nvGraphicFramePr>
        <p:xfrm>
          <a:off x="838199" y="1825625"/>
          <a:ext cx="768076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96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7E4354F-6FB3-7E32-2CF7-5BA894EF0697}"/>
              </a:ext>
            </a:extLst>
          </p:cNvPr>
          <p:cNvGrpSpPr/>
          <p:nvPr/>
        </p:nvGrpSpPr>
        <p:grpSpPr>
          <a:xfrm>
            <a:off x="840047" y="1303135"/>
            <a:ext cx="3345873" cy="4180725"/>
            <a:chOff x="840047" y="1303135"/>
            <a:chExt cx="3345873" cy="41807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4D4F844-7040-4389-AEF3-F800DB40C7C2}"/>
                </a:ext>
              </a:extLst>
            </p:cNvPr>
            <p:cNvSpPr/>
            <p:nvPr/>
          </p:nvSpPr>
          <p:spPr>
            <a:xfrm>
              <a:off x="1097280" y="1625600"/>
              <a:ext cx="3088640" cy="1879600"/>
            </a:xfrm>
            <a:prstGeom prst="roundRect">
              <a:avLst>
                <a:gd name="adj" fmla="val 10721"/>
              </a:avLst>
            </a:prstGeom>
            <a:solidFill>
              <a:schemeClr val="bg1"/>
            </a:solidFill>
            <a:ln w="28575">
              <a:solidFill>
                <a:srgbClr val="033A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dirty="0">
                <a:solidFill>
                  <a:srgbClr val="033A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ZA" dirty="0">
                <a:solidFill>
                  <a:srgbClr val="033A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ZA" dirty="0">
                  <a:solidFill>
                    <a:srgbClr val="033A7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begin with a simple formula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5400DB-0CAA-6E93-FC71-80AE9C92EF60}"/>
                </a:ext>
              </a:extLst>
            </p:cNvPr>
            <p:cNvSpPr/>
            <p:nvPr/>
          </p:nvSpPr>
          <p:spPr>
            <a:xfrm>
              <a:off x="1097280" y="3345180"/>
              <a:ext cx="3088640" cy="2138680"/>
            </a:xfrm>
            <a:prstGeom prst="rect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Mine Plan as starting point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Goal: maximum output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CBE597D-A69B-E328-7EEA-8BA2B269148E}"/>
                </a:ext>
              </a:extLst>
            </p:cNvPr>
            <p:cNvSpPr/>
            <p:nvPr/>
          </p:nvSpPr>
          <p:spPr>
            <a:xfrm>
              <a:off x="840047" y="1303135"/>
              <a:ext cx="987137" cy="9871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800" b="1" dirty="0">
                  <a:latin typeface="Montserrat" panose="02000505000000020004" pitchFamily="2" charset="0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42404A-FFC4-8747-A021-46BB5B3C3DA8}"/>
              </a:ext>
            </a:extLst>
          </p:cNvPr>
          <p:cNvGrpSpPr/>
          <p:nvPr/>
        </p:nvGrpSpPr>
        <p:grpSpPr>
          <a:xfrm>
            <a:off x="4328822" y="1303135"/>
            <a:ext cx="3202971" cy="4180725"/>
            <a:chOff x="4328822" y="1303135"/>
            <a:chExt cx="3202971" cy="418072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6A38799-D5AB-7070-E755-8DA870EAFF40}"/>
                </a:ext>
              </a:extLst>
            </p:cNvPr>
            <p:cNvSpPr/>
            <p:nvPr/>
          </p:nvSpPr>
          <p:spPr>
            <a:xfrm>
              <a:off x="4443153" y="1625600"/>
              <a:ext cx="3088640" cy="1879600"/>
            </a:xfrm>
            <a:prstGeom prst="roundRect">
              <a:avLst>
                <a:gd name="adj" fmla="val 10721"/>
              </a:avLst>
            </a:prstGeom>
            <a:solidFill>
              <a:schemeClr val="bg1"/>
            </a:solidFill>
            <a:ln w="28575">
              <a:solidFill>
                <a:srgbClr val="033A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dirty="0">
                <a:solidFill>
                  <a:srgbClr val="033A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ZA" dirty="0">
                <a:solidFill>
                  <a:srgbClr val="033A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ZA" dirty="0">
                  <a:solidFill>
                    <a:srgbClr val="033A7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Track everything that improves excellence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323A73-665C-FEE3-4B11-7EF1DD81C301}"/>
                </a:ext>
              </a:extLst>
            </p:cNvPr>
            <p:cNvSpPr/>
            <p:nvPr/>
          </p:nvSpPr>
          <p:spPr>
            <a:xfrm>
              <a:off x="4443153" y="3345180"/>
              <a:ext cx="3088640" cy="2138680"/>
            </a:xfrm>
            <a:prstGeom prst="rect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Collect data, compare with KPIs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Identify performance issues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4681C5-9568-9B93-33AC-B18FD20821D2}"/>
                </a:ext>
              </a:extLst>
            </p:cNvPr>
            <p:cNvSpPr/>
            <p:nvPr/>
          </p:nvSpPr>
          <p:spPr>
            <a:xfrm>
              <a:off x="4328822" y="1303135"/>
              <a:ext cx="987137" cy="9871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800" b="1" dirty="0">
                  <a:latin typeface="Montserrat" panose="02000505000000020004" pitchFamily="2" charset="0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6F7D1D-E9B7-92E9-A939-5EB1DEC3B07E}"/>
              </a:ext>
            </a:extLst>
          </p:cNvPr>
          <p:cNvGrpSpPr/>
          <p:nvPr/>
        </p:nvGrpSpPr>
        <p:grpSpPr>
          <a:xfrm>
            <a:off x="7709487" y="1303135"/>
            <a:ext cx="3196751" cy="4180725"/>
            <a:chOff x="7709487" y="1303135"/>
            <a:chExt cx="3196751" cy="41807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55CFCF-9521-CEB2-EAD0-940CD941C61A}"/>
                </a:ext>
              </a:extLst>
            </p:cNvPr>
            <p:cNvSpPr/>
            <p:nvPr/>
          </p:nvSpPr>
          <p:spPr>
            <a:xfrm>
              <a:off x="7817598" y="1625600"/>
              <a:ext cx="3088640" cy="1879600"/>
            </a:xfrm>
            <a:prstGeom prst="roundRect">
              <a:avLst>
                <a:gd name="adj" fmla="val 10721"/>
              </a:avLst>
            </a:prstGeom>
            <a:solidFill>
              <a:schemeClr val="bg1"/>
            </a:solidFill>
            <a:ln w="28575">
              <a:solidFill>
                <a:srgbClr val="033A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dirty="0">
                <a:solidFill>
                  <a:srgbClr val="033A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ZA" dirty="0">
                <a:solidFill>
                  <a:srgbClr val="033A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ZA" dirty="0">
                  <a:solidFill>
                    <a:srgbClr val="033A7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Use AI to optimise for excellence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BFEA12-7AE1-87C6-6058-2BBE8B8CA446}"/>
                </a:ext>
              </a:extLst>
            </p:cNvPr>
            <p:cNvSpPr/>
            <p:nvPr/>
          </p:nvSpPr>
          <p:spPr>
            <a:xfrm>
              <a:off x="7817598" y="3345180"/>
              <a:ext cx="3088640" cy="2138680"/>
            </a:xfrm>
            <a:prstGeom prst="rect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Success influenced by fleet availability and human resources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Ensure everything works together, optimally at correct capacity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CE9235-1B2B-B40D-CD2F-1F81FDD809C5}"/>
                </a:ext>
              </a:extLst>
            </p:cNvPr>
            <p:cNvSpPr/>
            <p:nvPr/>
          </p:nvSpPr>
          <p:spPr>
            <a:xfrm>
              <a:off x="7709487" y="1303135"/>
              <a:ext cx="987137" cy="9871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800" b="1" dirty="0">
                  <a:latin typeface="Montserrat" panose="02000505000000020004" pitchFamily="2" charset="0"/>
                </a:rPr>
                <a:t>3</a:t>
              </a:r>
            </a:p>
          </p:txBody>
        </p:sp>
      </p:grp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4EBB253F-23D2-CE44-31F4-639564D08D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429" y="1805669"/>
            <a:ext cx="679721" cy="679721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2C6B663C-2A18-AF7C-6630-C9600BD882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739" y="1805670"/>
            <a:ext cx="679722" cy="679722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C45E8E8D-D5B6-7500-F47E-D81E5A5F8C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612" y="1805669"/>
            <a:ext cx="679722" cy="6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BADC-B604-F9B7-12BE-3BE35203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/>
              <a:t>The Excellence Formula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314078-F5EC-F461-0717-56A6A54F70E1}"/>
              </a:ext>
            </a:extLst>
          </p:cNvPr>
          <p:cNvSpPr/>
          <p:nvPr/>
        </p:nvSpPr>
        <p:spPr>
          <a:xfrm>
            <a:off x="595254" y="3032568"/>
            <a:ext cx="1997354" cy="1229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rgbClr val="033A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Excellence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D567A3-DE3B-077C-3E50-635DF788FCA8}"/>
              </a:ext>
            </a:extLst>
          </p:cNvPr>
          <p:cNvSpPr/>
          <p:nvPr/>
        </p:nvSpPr>
        <p:spPr>
          <a:xfrm>
            <a:off x="3454078" y="3032568"/>
            <a:ext cx="2445152" cy="122902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rgbClr val="033A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Mining performance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E11E26-1C8A-770A-9201-302B854710E8}"/>
              </a:ext>
            </a:extLst>
          </p:cNvPr>
          <p:cNvSpPr/>
          <p:nvPr/>
        </p:nvSpPr>
        <p:spPr>
          <a:xfrm>
            <a:off x="6417197" y="3032568"/>
            <a:ext cx="2445152" cy="122902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rgbClr val="033A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Engineering performance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25ABE-B2F1-EAB4-CFC1-E4F271A4215B}"/>
              </a:ext>
            </a:extLst>
          </p:cNvPr>
          <p:cNvSpPr/>
          <p:nvPr/>
        </p:nvSpPr>
        <p:spPr>
          <a:xfrm>
            <a:off x="9346074" y="3032568"/>
            <a:ext cx="2445152" cy="122902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rgbClr val="033A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Utilisation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94B9D-A1A4-3A32-4207-AF5DF310842D}"/>
              </a:ext>
            </a:extLst>
          </p:cNvPr>
          <p:cNvSpPr txBox="1"/>
          <p:nvPr/>
        </p:nvSpPr>
        <p:spPr>
          <a:xfrm>
            <a:off x="2828418" y="342900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ZA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002AB-D0CE-4A85-5409-B61095ADF1C2}"/>
              </a:ext>
            </a:extLst>
          </p:cNvPr>
          <p:cNvSpPr txBox="1"/>
          <p:nvPr/>
        </p:nvSpPr>
        <p:spPr>
          <a:xfrm>
            <a:off x="5941880" y="3429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ZA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D8B3C-064B-825E-9E76-6C3B5BD9FB46}"/>
              </a:ext>
            </a:extLst>
          </p:cNvPr>
          <p:cNvSpPr txBox="1"/>
          <p:nvPr/>
        </p:nvSpPr>
        <p:spPr>
          <a:xfrm>
            <a:off x="8908649" y="3429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ZA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1A264-5859-A4D4-84A6-F6B1F2D7C7D9}"/>
              </a:ext>
            </a:extLst>
          </p:cNvPr>
          <p:cNvSpPr txBox="1"/>
          <p:nvPr/>
        </p:nvSpPr>
        <p:spPr>
          <a:xfrm>
            <a:off x="3454078" y="4550960"/>
            <a:ext cx="244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20EC6-57EB-4214-9CAC-96ABFF97EB3F}"/>
              </a:ext>
            </a:extLst>
          </p:cNvPr>
          <p:cNvSpPr txBox="1"/>
          <p:nvPr/>
        </p:nvSpPr>
        <p:spPr>
          <a:xfrm>
            <a:off x="6400076" y="4550960"/>
            <a:ext cx="244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Availability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55F4AE-C638-A2B4-566A-08F04E03600E}"/>
              </a:ext>
            </a:extLst>
          </p:cNvPr>
          <p:cNvSpPr txBox="1"/>
          <p:nvPr/>
        </p:nvSpPr>
        <p:spPr>
          <a:xfrm>
            <a:off x="9400141" y="4550960"/>
            <a:ext cx="244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Utilisation %</a:t>
            </a:r>
          </a:p>
        </p:txBody>
      </p:sp>
    </p:spTree>
    <p:extLst>
      <p:ext uri="{BB962C8B-B14F-4D97-AF65-F5344CB8AC3E}">
        <p14:creationId xmlns:p14="http://schemas.microsoft.com/office/powerpoint/2010/main" val="161051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4263-310E-B862-6382-053899A4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How CONCAT helps you achieve excellence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8339-9794-EF9E-6878-C47086A0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345"/>
            <a:ext cx="10515600" cy="4351338"/>
          </a:xfrm>
        </p:spPr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Söhne"/>
              </a:rPr>
              <a:t>Achieve success in mining operations and meet performance indicators by addressing data blind spots and improving reporting.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Söhne"/>
              </a:rPr>
              <a:t>Prevent contract breaches and reduce risk to the organization.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Söhne"/>
              </a:rPr>
              <a:t>Move from a state of reactive crisis management to proactive strategic decision-making, promoting business sustainability.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Söhne"/>
              </a:rPr>
              <a:t>Improve mining practices and increase equipment utilization while decreasing operating costs.</a:t>
            </a:r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77892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0EB5-FC3A-D1EB-91D2-5DA4BB12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Collecting</a:t>
            </a:r>
            <a:r>
              <a:rPr lang="en-ZA" dirty="0"/>
              <a:t> data, </a:t>
            </a:r>
            <a:r>
              <a:rPr lang="en-ZA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ensuring</a:t>
            </a:r>
            <a:r>
              <a:rPr lang="en-ZA" dirty="0"/>
              <a:t> excellence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4DDC27-7067-6CBD-F358-B56ACCE75B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265147"/>
              </p:ext>
            </p:extLst>
          </p:nvPr>
        </p:nvGraphicFramePr>
        <p:xfrm>
          <a:off x="838201" y="2343785"/>
          <a:ext cx="10515599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612296996"/>
                    </a:ext>
                  </a:extLst>
                </a:gridCol>
                <a:gridCol w="3799180">
                  <a:extLst>
                    <a:ext uri="{9D8B030D-6E8A-4147-A177-3AD203B41FA5}">
                      <a16:colId xmlns:a16="http://schemas.microsoft.com/office/drawing/2014/main" val="3544557594"/>
                    </a:ext>
                  </a:extLst>
                </a:gridCol>
                <a:gridCol w="3211219">
                  <a:extLst>
                    <a:ext uri="{9D8B030D-6E8A-4147-A177-3AD203B41FA5}">
                      <a16:colId xmlns:a16="http://schemas.microsoft.com/office/drawing/2014/main" val="1949481774"/>
                    </a:ext>
                  </a:extLst>
                </a:gridCol>
              </a:tblGrid>
              <a:tr h="669323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latin typeface="Montserrat" panose="02000505000000020004" pitchFamily="2" charset="0"/>
                        </a:rPr>
                        <a:t>Mining </a:t>
                      </a:r>
                      <a:br>
                        <a:rPr lang="en-ZA" sz="2000" dirty="0">
                          <a:latin typeface="Montserrat" panose="02000505000000020004" pitchFamily="2" charset="0"/>
                        </a:rPr>
                      </a:br>
                      <a:r>
                        <a:rPr lang="en-ZA" sz="2000" dirty="0">
                          <a:latin typeface="Montserrat" panose="02000505000000020004" pitchFamily="2" charset="0"/>
                        </a:rPr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latin typeface="Montserrat" panose="02000505000000020004" pitchFamily="2" charset="0"/>
                        </a:rPr>
                        <a:t>Engineering </a:t>
                      </a:r>
                      <a:br>
                        <a:rPr lang="en-ZA" sz="2000" dirty="0">
                          <a:latin typeface="Montserrat" panose="02000505000000020004" pitchFamily="2" charset="0"/>
                        </a:rPr>
                      </a:br>
                      <a:r>
                        <a:rPr lang="en-ZA" sz="2000" dirty="0">
                          <a:latin typeface="Montserrat" panose="02000505000000020004" pitchFamily="2" charset="0"/>
                        </a:rPr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latin typeface="Montserrat" panose="02000505000000020004" pitchFamily="2" charset="0"/>
                        </a:rPr>
                        <a:t>Utilisation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56045"/>
                  </a:ext>
                </a:extLst>
              </a:tr>
              <a:tr h="29683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Mine Plan execution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Efficient loading of mined material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Optimal machine usage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Dig rates per operator per shift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Machine deployment (e.g. recommended loader and truck matching)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On-time maintenance of machines/components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Open backlogs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Engineering workforce utilization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Component supplier performance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Stores optimally stocked (parts,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tyres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consumables)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Engineering legal compliance</a:t>
                      </a:r>
                    </a:p>
                    <a:p>
                      <a:endParaRPr lang="en-ZA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Fleet utilization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Operator utilization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HR legal compliance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Equipment availability and optimal use</a:t>
                      </a:r>
                    </a:p>
                    <a:p>
                      <a:endParaRPr lang="en-ZA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208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6B938F-1638-931D-FE15-DCF25B9F80AD}"/>
              </a:ext>
            </a:extLst>
          </p:cNvPr>
          <p:cNvSpPr txBox="1"/>
          <p:nvPr/>
        </p:nvSpPr>
        <p:spPr>
          <a:xfrm>
            <a:off x="838201" y="1786404"/>
            <a:ext cx="5452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ZA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you can measure with CONCAT</a:t>
            </a:r>
          </a:p>
        </p:txBody>
      </p:sp>
    </p:spTree>
    <p:extLst>
      <p:ext uri="{BB962C8B-B14F-4D97-AF65-F5344CB8AC3E}">
        <p14:creationId xmlns:p14="http://schemas.microsoft.com/office/powerpoint/2010/main" val="23378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FFB899-CCDB-308B-AFB5-C1E5F749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Study: </a:t>
            </a:r>
            <a:r>
              <a:rPr lang="en-GB" dirty="0"/>
              <a:t>Before CONCAT</a:t>
            </a:r>
            <a:endParaRPr lang="en-ZA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2678651-1C58-7B47-4E70-25E4B09EA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308965"/>
              </p:ext>
            </p:extLst>
          </p:nvPr>
        </p:nvGraphicFramePr>
        <p:xfrm>
          <a:off x="810075" y="1790986"/>
          <a:ext cx="10571850" cy="345151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5602">
                  <a:extLst>
                    <a:ext uri="{9D8B030D-6E8A-4147-A177-3AD203B41FA5}">
                      <a16:colId xmlns:a16="http://schemas.microsoft.com/office/drawing/2014/main" val="1748390685"/>
                    </a:ext>
                  </a:extLst>
                </a:gridCol>
                <a:gridCol w="1507989">
                  <a:extLst>
                    <a:ext uri="{9D8B030D-6E8A-4147-A177-3AD203B41FA5}">
                      <a16:colId xmlns:a16="http://schemas.microsoft.com/office/drawing/2014/main" val="1473310923"/>
                    </a:ext>
                  </a:extLst>
                </a:gridCol>
                <a:gridCol w="1655601">
                  <a:extLst>
                    <a:ext uri="{9D8B030D-6E8A-4147-A177-3AD203B41FA5}">
                      <a16:colId xmlns:a16="http://schemas.microsoft.com/office/drawing/2014/main" val="1602309121"/>
                    </a:ext>
                  </a:extLst>
                </a:gridCol>
                <a:gridCol w="1560025">
                  <a:extLst>
                    <a:ext uri="{9D8B030D-6E8A-4147-A177-3AD203B41FA5}">
                      <a16:colId xmlns:a16="http://schemas.microsoft.com/office/drawing/2014/main" val="201795183"/>
                    </a:ext>
                  </a:extLst>
                </a:gridCol>
                <a:gridCol w="1501617">
                  <a:extLst>
                    <a:ext uri="{9D8B030D-6E8A-4147-A177-3AD203B41FA5}">
                      <a16:colId xmlns:a16="http://schemas.microsoft.com/office/drawing/2014/main" val="3914632925"/>
                    </a:ext>
                  </a:extLst>
                </a:gridCol>
                <a:gridCol w="1457014">
                  <a:extLst>
                    <a:ext uri="{9D8B030D-6E8A-4147-A177-3AD203B41FA5}">
                      <a16:colId xmlns:a16="http://schemas.microsoft.com/office/drawing/2014/main" val="70296117"/>
                    </a:ext>
                  </a:extLst>
                </a:gridCol>
                <a:gridCol w="1234002">
                  <a:extLst>
                    <a:ext uri="{9D8B030D-6E8A-4147-A177-3AD203B41FA5}">
                      <a16:colId xmlns:a16="http://schemas.microsoft.com/office/drawing/2014/main" val="2026201260"/>
                    </a:ext>
                  </a:extLst>
                </a:gridCol>
              </a:tblGrid>
              <a:tr h="809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Equipment</a:t>
                      </a:r>
                      <a:endParaRPr lang="en-ZA" sz="18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Excellence (Full Capacity - 80%)</a:t>
                      </a:r>
                      <a:endParaRPr lang="en-ZA" sz="18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Mining Performance (60%)</a:t>
                      </a:r>
                      <a:endParaRPr lang="en-ZA" sz="18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Engineering Performance</a:t>
                      </a:r>
                      <a:endParaRPr lang="en-ZA" sz="18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Utilisation Performance </a:t>
                      </a:r>
                      <a:endParaRPr lang="en-ZA" sz="18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Actual production</a:t>
                      </a:r>
                      <a:endParaRPr lang="en-ZA" sz="18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# of Machines</a:t>
                      </a:r>
                      <a:endParaRPr lang="en-ZA" sz="18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ctr"/>
                </a:tc>
                <a:extLst>
                  <a:ext uri="{0D108BD9-81ED-4DB2-BD59-A6C34878D82A}">
                    <a16:rowId xmlns:a16="http://schemas.microsoft.com/office/drawing/2014/main" val="3190309666"/>
                  </a:ext>
                </a:extLst>
              </a:tr>
              <a:tr h="4967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Load Capacity</a:t>
                      </a:r>
                      <a:endParaRPr lang="en-ZA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52923" marR="152923" marT="76461" marB="76461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ZA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52923" marR="152923" marT="76461" marB="76461" anchor="ctr">
                    <a:solidFill>
                      <a:srgbClr val="0C8BC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Current State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52923" marR="152923" marT="76461" marB="76461" anchor="ctr">
                    <a:solidFill>
                      <a:srgbClr val="0C8B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754,272t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52923" marR="152923" marT="76461" marB="76461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ZA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>
                    <a:solidFill>
                      <a:srgbClr val="0C8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809020"/>
                  </a:ext>
                </a:extLst>
              </a:tr>
              <a:tr h="5019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Output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ctr">
                    <a:solidFill>
                      <a:srgbClr val="0C8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Availability rate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>
                    <a:solidFill>
                      <a:srgbClr val="0C8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Utilisation rate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>
                    <a:solidFill>
                      <a:srgbClr val="0C8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ZA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>
                    <a:solidFill>
                      <a:srgbClr val="0C8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796216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Excavator 75t</a:t>
                      </a:r>
                      <a:endParaRPr lang="en-ZA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144t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108t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60%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50%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46,656t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extLst>
                  <a:ext uri="{0D108BD9-81ED-4DB2-BD59-A6C34878D82A}">
                    <a16:rowId xmlns:a16="http://schemas.microsoft.com/office/drawing/2014/main" val="2387149230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Excavator 90t</a:t>
                      </a:r>
                      <a:endParaRPr lang="en-ZA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208t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156t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60%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50%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235,872t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extLst>
                  <a:ext uri="{0D108BD9-81ED-4DB2-BD59-A6C34878D82A}">
                    <a16:rowId xmlns:a16="http://schemas.microsoft.com/office/drawing/2014/main" val="883880173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Excavator 120t</a:t>
                      </a:r>
                      <a:endParaRPr lang="en-ZA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336t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252t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60%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50%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108,864t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extLst>
                  <a:ext uri="{0D108BD9-81ED-4DB2-BD59-A6C34878D82A}">
                    <a16:rowId xmlns:a16="http://schemas.microsoft.com/office/drawing/2014/main" val="3034563099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FEL</a:t>
                      </a:r>
                      <a:endParaRPr lang="en-ZA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400t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300t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60%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50%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129,600t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extLst>
                  <a:ext uri="{0D108BD9-81ED-4DB2-BD59-A6C34878D82A}">
                    <a16:rowId xmlns:a16="http://schemas.microsoft.com/office/drawing/2014/main" val="796514110"/>
                  </a:ext>
                </a:extLst>
              </a:tr>
              <a:tr h="362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Face Shovels</a:t>
                      </a:r>
                      <a:endParaRPr lang="en-ZA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480t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360t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60%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50%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233,280t</a:t>
                      </a:r>
                      <a:endParaRPr lang="en-ZA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ZA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1506" marR="111506" marT="0" marB="0" anchor="b"/>
                </a:tc>
                <a:extLst>
                  <a:ext uri="{0D108BD9-81ED-4DB2-BD59-A6C34878D82A}">
                    <a16:rowId xmlns:a16="http://schemas.microsoft.com/office/drawing/2014/main" val="214859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6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FFB899-CCDB-308B-AFB5-C1E5F749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Study: </a:t>
            </a:r>
            <a:r>
              <a:rPr lang="en-GB" dirty="0"/>
              <a:t>After CONCAT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b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(using the same fleet)</a:t>
            </a:r>
            <a:endParaRPr lang="en-ZA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2678651-1C58-7B47-4E70-25E4B09EA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248290"/>
              </p:ext>
            </p:extLst>
          </p:nvPr>
        </p:nvGraphicFramePr>
        <p:xfrm>
          <a:off x="560934" y="1709646"/>
          <a:ext cx="11070132" cy="373035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33635">
                  <a:extLst>
                    <a:ext uri="{9D8B030D-6E8A-4147-A177-3AD203B41FA5}">
                      <a16:colId xmlns:a16="http://schemas.microsoft.com/office/drawing/2014/main" val="1748390685"/>
                    </a:ext>
                  </a:extLst>
                </a:gridCol>
                <a:gridCol w="1579065">
                  <a:extLst>
                    <a:ext uri="{9D8B030D-6E8A-4147-A177-3AD203B41FA5}">
                      <a16:colId xmlns:a16="http://schemas.microsoft.com/office/drawing/2014/main" val="1473310923"/>
                    </a:ext>
                  </a:extLst>
                </a:gridCol>
                <a:gridCol w="1733634">
                  <a:extLst>
                    <a:ext uri="{9D8B030D-6E8A-4147-A177-3AD203B41FA5}">
                      <a16:colId xmlns:a16="http://schemas.microsoft.com/office/drawing/2014/main" val="1602309121"/>
                    </a:ext>
                  </a:extLst>
                </a:gridCol>
                <a:gridCol w="1633554">
                  <a:extLst>
                    <a:ext uri="{9D8B030D-6E8A-4147-A177-3AD203B41FA5}">
                      <a16:colId xmlns:a16="http://schemas.microsoft.com/office/drawing/2014/main" val="201795183"/>
                    </a:ext>
                  </a:extLst>
                </a:gridCol>
                <a:gridCol w="1572393">
                  <a:extLst>
                    <a:ext uri="{9D8B030D-6E8A-4147-A177-3AD203B41FA5}">
                      <a16:colId xmlns:a16="http://schemas.microsoft.com/office/drawing/2014/main" val="3914632925"/>
                    </a:ext>
                  </a:extLst>
                </a:gridCol>
                <a:gridCol w="1525687">
                  <a:extLst>
                    <a:ext uri="{9D8B030D-6E8A-4147-A177-3AD203B41FA5}">
                      <a16:colId xmlns:a16="http://schemas.microsoft.com/office/drawing/2014/main" val="70296117"/>
                    </a:ext>
                  </a:extLst>
                </a:gridCol>
                <a:gridCol w="1292164">
                  <a:extLst>
                    <a:ext uri="{9D8B030D-6E8A-4147-A177-3AD203B41FA5}">
                      <a16:colId xmlns:a16="http://schemas.microsoft.com/office/drawing/2014/main" val="2026201260"/>
                    </a:ext>
                  </a:extLst>
                </a:gridCol>
              </a:tblGrid>
              <a:tr h="848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Equipment</a:t>
                      </a:r>
                      <a:endParaRPr lang="en-ZA" sz="19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Excellence (Full Capacity - 80%)</a:t>
                      </a:r>
                      <a:endParaRPr lang="en-ZA" sz="19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Mining Performance (60%)</a:t>
                      </a:r>
                      <a:endParaRPr lang="en-ZA" sz="19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Engineering Performance</a:t>
                      </a:r>
                      <a:endParaRPr lang="en-ZA" sz="19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Utilisation Performance </a:t>
                      </a:r>
                      <a:endParaRPr lang="en-ZA" sz="19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Actual production</a:t>
                      </a:r>
                      <a:endParaRPr lang="en-ZA" sz="19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Montserrat" panose="02000505000000020004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# of Machines</a:t>
                      </a:r>
                      <a:endParaRPr lang="en-ZA" sz="1900" dirty="0">
                        <a:effectLst/>
                        <a:latin typeface="Montserrat" panose="02000505000000020004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ctr"/>
                </a:tc>
                <a:extLst>
                  <a:ext uri="{0D108BD9-81ED-4DB2-BD59-A6C34878D82A}">
                    <a16:rowId xmlns:a16="http://schemas.microsoft.com/office/drawing/2014/main" val="3190309666"/>
                  </a:ext>
                </a:extLst>
              </a:tr>
              <a:tr h="52013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Load Capacity</a:t>
                      </a:r>
                      <a:endParaRPr lang="en-ZA" sz="19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750" marR="95750" marT="47875" marB="4787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ZA" sz="1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750" marR="95750" marT="47875" marB="47875" anchor="ctr">
                    <a:solidFill>
                      <a:srgbClr val="0C8BC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Current State</a:t>
                      </a:r>
                      <a:endParaRPr lang="en-ZA" sz="1900" b="1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750" marR="95750" marT="47875" marB="47875" anchor="ctr">
                    <a:solidFill>
                      <a:srgbClr val="0C8B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754,272t</a:t>
                      </a:r>
                      <a:endParaRPr lang="en-ZA" sz="1900" b="1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750" marR="95750" marT="47875" marB="4787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ZA" sz="19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>
                    <a:solidFill>
                      <a:srgbClr val="0C8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809020"/>
                  </a:ext>
                </a:extLst>
              </a:tr>
              <a:tr h="5256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Output</a:t>
                      </a:r>
                      <a:endParaRPr lang="en-ZA" sz="1900" b="1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ctr">
                    <a:solidFill>
                      <a:srgbClr val="0C8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Availability rate</a:t>
                      </a:r>
                      <a:endParaRPr lang="en-ZA" sz="1900" b="1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>
                    <a:solidFill>
                      <a:srgbClr val="0C8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Utilisation rate</a:t>
                      </a:r>
                      <a:endParaRPr lang="en-ZA" sz="1900" b="1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>
                    <a:solidFill>
                      <a:srgbClr val="0C8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ZA" sz="19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>
                    <a:solidFill>
                      <a:srgbClr val="0C8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796216"/>
                  </a:ext>
                </a:extLst>
              </a:tr>
              <a:tr h="33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Excavator 75t</a:t>
                      </a:r>
                      <a:endParaRPr lang="en-ZA" sz="19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144t</a:t>
                      </a:r>
                      <a:endParaRPr lang="en-ZA" sz="2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144t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75%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65%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101,088t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ZA" sz="2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extLst>
                  <a:ext uri="{0D108BD9-81ED-4DB2-BD59-A6C34878D82A}">
                    <a16:rowId xmlns:a16="http://schemas.microsoft.com/office/drawing/2014/main" val="2387149230"/>
                  </a:ext>
                </a:extLst>
              </a:tr>
              <a:tr h="33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Excavator 90t</a:t>
                      </a:r>
                      <a:endParaRPr lang="en-ZA" sz="19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208t</a:t>
                      </a:r>
                      <a:endParaRPr lang="en-ZA" sz="2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208t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75%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65%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511,056t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ZA" sz="2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extLst>
                  <a:ext uri="{0D108BD9-81ED-4DB2-BD59-A6C34878D82A}">
                    <a16:rowId xmlns:a16="http://schemas.microsoft.com/office/drawing/2014/main" val="883880173"/>
                  </a:ext>
                </a:extLst>
              </a:tr>
              <a:tr h="33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Excavator 120t</a:t>
                      </a:r>
                      <a:endParaRPr lang="en-ZA" sz="19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336t</a:t>
                      </a:r>
                      <a:endParaRPr lang="en-ZA" sz="2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336t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75%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65%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235,872t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ZA" sz="2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extLst>
                  <a:ext uri="{0D108BD9-81ED-4DB2-BD59-A6C34878D82A}">
                    <a16:rowId xmlns:a16="http://schemas.microsoft.com/office/drawing/2014/main" val="3034563099"/>
                  </a:ext>
                </a:extLst>
              </a:tr>
              <a:tr h="33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FEL</a:t>
                      </a:r>
                      <a:endParaRPr lang="en-ZA" sz="19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400t</a:t>
                      </a:r>
                      <a:endParaRPr lang="en-ZA" sz="2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400t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75%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65%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280,800t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ZA" sz="2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extLst>
                  <a:ext uri="{0D108BD9-81ED-4DB2-BD59-A6C34878D82A}">
                    <a16:rowId xmlns:a16="http://schemas.microsoft.com/office/drawing/2014/main" val="796514110"/>
                  </a:ext>
                </a:extLst>
              </a:tr>
              <a:tr h="379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5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Face Shovels</a:t>
                      </a:r>
                      <a:endParaRPr lang="en-ZA" sz="19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480t</a:t>
                      </a:r>
                      <a:endParaRPr lang="en-ZA" sz="2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480t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75%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65%</a:t>
                      </a:r>
                      <a:endParaRPr lang="en-ZA" sz="29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 dirty="0">
                          <a:solidFill>
                            <a:srgbClr val="538135"/>
                          </a:solidFill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Open Sans" panose="020B0606030504020204" pitchFamily="34" charset="0"/>
                        </a:rPr>
                        <a:t>505,440t</a:t>
                      </a:r>
                      <a:endParaRPr lang="en-ZA" sz="2900" dirty="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18" marR="698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7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ZA" sz="2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6762" marR="116762" marT="0" marB="0" anchor="b"/>
                </a:tc>
                <a:extLst>
                  <a:ext uri="{0D108BD9-81ED-4DB2-BD59-A6C34878D82A}">
                    <a16:rowId xmlns:a16="http://schemas.microsoft.com/office/drawing/2014/main" val="214859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21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69C5-B62B-3696-F330-44AA2C00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/>
              <a:t>5 MODULES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E16E42-D103-7299-C4D0-5B0404CEF1FC}"/>
              </a:ext>
            </a:extLst>
          </p:cNvPr>
          <p:cNvSpPr/>
          <p:nvPr/>
        </p:nvSpPr>
        <p:spPr>
          <a:xfrm>
            <a:off x="863644" y="1826121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07DF35-4BEE-0953-7F37-E25E4B2E239E}"/>
              </a:ext>
            </a:extLst>
          </p:cNvPr>
          <p:cNvSpPr/>
          <p:nvPr/>
        </p:nvSpPr>
        <p:spPr>
          <a:xfrm>
            <a:off x="863644" y="2938320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9B7B61-72D2-D8F5-1153-AB313B79032C}"/>
              </a:ext>
            </a:extLst>
          </p:cNvPr>
          <p:cNvSpPr/>
          <p:nvPr/>
        </p:nvSpPr>
        <p:spPr>
          <a:xfrm>
            <a:off x="863644" y="3998397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B365DB-36BB-8837-CFC1-A6BDB14A797D}"/>
              </a:ext>
            </a:extLst>
          </p:cNvPr>
          <p:cNvSpPr/>
          <p:nvPr/>
        </p:nvSpPr>
        <p:spPr>
          <a:xfrm>
            <a:off x="863644" y="5058474"/>
            <a:ext cx="828125" cy="82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C65D3F-58E9-B41D-C1C1-B5222A35A664}"/>
              </a:ext>
            </a:extLst>
          </p:cNvPr>
          <p:cNvSpPr/>
          <p:nvPr/>
        </p:nvSpPr>
        <p:spPr>
          <a:xfrm>
            <a:off x="6176124" y="1657284"/>
            <a:ext cx="828126" cy="7751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F3B027-9E3C-815E-04AB-3C6C100C0D14}"/>
              </a:ext>
            </a:extLst>
          </p:cNvPr>
          <p:cNvSpPr/>
          <p:nvPr/>
        </p:nvSpPr>
        <p:spPr>
          <a:xfrm>
            <a:off x="6893695" y="2716200"/>
            <a:ext cx="828126" cy="775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1F42BC-8BFE-7CE4-3B35-80CF0481B439}"/>
              </a:ext>
            </a:extLst>
          </p:cNvPr>
          <p:cNvSpPr/>
          <p:nvPr/>
        </p:nvSpPr>
        <p:spPr>
          <a:xfrm>
            <a:off x="6893695" y="3639636"/>
            <a:ext cx="828126" cy="775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D895DE-ED79-7438-9AEB-F0D5F5C3C722}"/>
              </a:ext>
            </a:extLst>
          </p:cNvPr>
          <p:cNvSpPr/>
          <p:nvPr/>
        </p:nvSpPr>
        <p:spPr>
          <a:xfrm>
            <a:off x="6893695" y="4547365"/>
            <a:ext cx="828126" cy="775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12A9E4-5A6B-BC64-EFAD-64A260E5FACD}"/>
              </a:ext>
            </a:extLst>
          </p:cNvPr>
          <p:cNvSpPr/>
          <p:nvPr/>
        </p:nvSpPr>
        <p:spPr>
          <a:xfrm>
            <a:off x="6893695" y="5455094"/>
            <a:ext cx="828126" cy="775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BB291B42-B4DF-A269-41EC-692136D0D3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94" y="3094991"/>
            <a:ext cx="552083" cy="552083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48E685F8-5814-5B9F-0DD2-9EF1687262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141" y="2836745"/>
            <a:ext cx="519182" cy="519182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F29BF942-4295-FE0F-554F-C17A3885E6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28" y="3791226"/>
            <a:ext cx="519182" cy="519182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5E73DA15-9E32-9C92-C199-6ED2B19567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209" y="4687181"/>
            <a:ext cx="519182" cy="519182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58C2270B-26B2-FA62-8599-BE631C96F6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140" y="5592981"/>
            <a:ext cx="519182" cy="519182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72D6FFCE-F329-D717-3859-FFCE525884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742" y="5203437"/>
            <a:ext cx="552083" cy="552083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3CC5DD11-5639-AC03-3BBC-1112144DC7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742" y="4150882"/>
            <a:ext cx="552083" cy="5520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AC6165-7178-AA6C-3981-EA84D71EB67E}"/>
              </a:ext>
            </a:extLst>
          </p:cNvPr>
          <p:cNvSpPr txBox="1"/>
          <p:nvPr/>
        </p:nvSpPr>
        <p:spPr>
          <a:xfrm>
            <a:off x="1854101" y="2201565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1. Production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70014F-F593-C5CD-53F1-507760857C2E}"/>
              </a:ext>
            </a:extLst>
          </p:cNvPr>
          <p:cNvSpPr txBox="1"/>
          <p:nvPr/>
        </p:nvSpPr>
        <p:spPr>
          <a:xfrm>
            <a:off x="1857255" y="3272124"/>
            <a:ext cx="328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2. Human resources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6D6873-D060-C24E-255B-B9F32616E166}"/>
              </a:ext>
            </a:extLst>
          </p:cNvPr>
          <p:cNvSpPr txBox="1"/>
          <p:nvPr/>
        </p:nvSpPr>
        <p:spPr>
          <a:xfrm>
            <a:off x="1890205" y="551651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4. Cost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465070-2D4D-69DD-9B45-71BE07C552BE}"/>
              </a:ext>
            </a:extLst>
          </p:cNvPr>
          <p:cNvSpPr txBox="1"/>
          <p:nvPr/>
        </p:nvSpPr>
        <p:spPr>
          <a:xfrm>
            <a:off x="1890205" y="4364857"/>
            <a:ext cx="328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3. Stores &amp; tooling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CDF1C8-2641-3984-1DCC-6AE46AC0A846}"/>
              </a:ext>
            </a:extLst>
          </p:cNvPr>
          <p:cNvSpPr txBox="1"/>
          <p:nvPr/>
        </p:nvSpPr>
        <p:spPr>
          <a:xfrm>
            <a:off x="7196569" y="1970732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Montserrat" panose="02000505000000020004" pitchFamily="2" charset="0"/>
              </a:rPr>
              <a:t>5. Engineering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B09817-F01E-0BA6-7EBE-FE465C239F59}"/>
              </a:ext>
            </a:extLst>
          </p:cNvPr>
          <p:cNvSpPr txBox="1"/>
          <p:nvPr/>
        </p:nvSpPr>
        <p:spPr>
          <a:xfrm>
            <a:off x="7849346" y="2983051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Montserrat" panose="02000505000000020004" pitchFamily="2" charset="0"/>
              </a:rPr>
              <a:t>Machine/components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173E66-FA0D-E8D9-00A9-C88B0E38B55E}"/>
              </a:ext>
            </a:extLst>
          </p:cNvPr>
          <p:cNvCxnSpPr>
            <a:cxnSpLocks/>
          </p:cNvCxnSpPr>
          <p:nvPr/>
        </p:nvCxnSpPr>
        <p:spPr>
          <a:xfrm>
            <a:off x="6490504" y="2432398"/>
            <a:ext cx="0" cy="3454201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AAD3297-CE66-F675-B33E-69705C9A413C}"/>
              </a:ext>
            </a:extLst>
          </p:cNvPr>
          <p:cNvSpPr txBox="1"/>
          <p:nvPr/>
        </p:nvSpPr>
        <p:spPr>
          <a:xfrm>
            <a:off x="7849346" y="385076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Montserrat" panose="02000505000000020004" pitchFamily="2" charset="0"/>
              </a:rPr>
              <a:t>Tyres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DA0BFC-D00B-33CE-03AC-EE952D7BD81D}"/>
              </a:ext>
            </a:extLst>
          </p:cNvPr>
          <p:cNvSpPr txBox="1"/>
          <p:nvPr/>
        </p:nvSpPr>
        <p:spPr>
          <a:xfrm>
            <a:off x="7849346" y="4772579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Montserrat" panose="02000505000000020004" pitchFamily="2" charset="0"/>
              </a:rPr>
              <a:t>Oil/components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9E138B-3C14-A261-18BF-D1DD01FCA822}"/>
              </a:ext>
            </a:extLst>
          </p:cNvPr>
          <p:cNvSpPr txBox="1"/>
          <p:nvPr/>
        </p:nvSpPr>
        <p:spPr>
          <a:xfrm>
            <a:off x="7849346" y="5652517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Montserrat" panose="02000505000000020004" pitchFamily="2" charset="0"/>
              </a:rPr>
              <a:t>Legal compliance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ED088B-1084-F193-841A-686987DF28B1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490504" y="3103757"/>
            <a:ext cx="403191" cy="1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7EB698-0C71-6754-FF5D-BB75097EF6B7}"/>
              </a:ext>
            </a:extLst>
          </p:cNvPr>
          <p:cNvCxnSpPr/>
          <p:nvPr/>
        </p:nvCxnSpPr>
        <p:spPr>
          <a:xfrm flipH="1" flipV="1">
            <a:off x="6490504" y="4050817"/>
            <a:ext cx="403191" cy="1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E00F46-B4DE-3871-4E53-C479D7C49A96}"/>
              </a:ext>
            </a:extLst>
          </p:cNvPr>
          <p:cNvCxnSpPr/>
          <p:nvPr/>
        </p:nvCxnSpPr>
        <p:spPr>
          <a:xfrm flipH="1" flipV="1">
            <a:off x="6490504" y="4934921"/>
            <a:ext cx="403191" cy="1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955350-E566-1A82-FD1E-8F86C659E75C}"/>
              </a:ext>
            </a:extLst>
          </p:cNvPr>
          <p:cNvCxnSpPr/>
          <p:nvPr/>
        </p:nvCxnSpPr>
        <p:spPr>
          <a:xfrm flipH="1" flipV="1">
            <a:off x="6490504" y="5866761"/>
            <a:ext cx="403191" cy="1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7" name="Content Placeholder 5" descr="Shape&#10;&#10;Description automatically generated with low confidence">
            <a:extLst>
              <a:ext uri="{FF2B5EF4-FFF2-40B4-BE49-F238E27FC236}">
                <a16:creationId xmlns:a16="http://schemas.microsoft.com/office/drawing/2014/main" id="{99A795CD-8BA8-E46F-7AB5-3697A7E1B1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01" y="1998051"/>
            <a:ext cx="552083" cy="5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82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at Theme">
      <a:dk1>
        <a:srgbClr val="292929"/>
      </a:dk1>
      <a:lt1>
        <a:sysClr val="window" lastClr="FFFFFF"/>
      </a:lt1>
      <a:dk2>
        <a:srgbClr val="242852"/>
      </a:dk2>
      <a:lt2>
        <a:srgbClr val="BDD9DE"/>
      </a:lt2>
      <a:accent1>
        <a:srgbClr val="0B5B8E"/>
      </a:accent1>
      <a:accent2>
        <a:srgbClr val="047CAF"/>
      </a:accent2>
      <a:accent3>
        <a:srgbClr val="086B9E"/>
      </a:accent3>
      <a:accent4>
        <a:srgbClr val="676767"/>
      </a:accent4>
      <a:accent5>
        <a:srgbClr val="5AA2AE"/>
      </a:accent5>
      <a:accent6>
        <a:srgbClr val="9D90A0"/>
      </a:accent6>
      <a:hlink>
        <a:srgbClr val="FF7043"/>
      </a:hlink>
      <a:folHlink>
        <a:srgbClr val="3EBBF0"/>
      </a:folHlink>
    </a:clrScheme>
    <a:fontScheme name="CONCAT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chemeClr val="accent1"/>
            </a:solidFill>
            <a:latin typeface="Montserrat" panose="02000505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1013</Words>
  <Application>Microsoft Office PowerPoint</Application>
  <PresentationFormat>Widescreen</PresentationFormat>
  <Paragraphs>291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Montserrat</vt:lpstr>
      <vt:lpstr>Söhne</vt:lpstr>
      <vt:lpstr>Open Sans</vt:lpstr>
      <vt:lpstr>Arial</vt:lpstr>
      <vt:lpstr>Calibri</vt:lpstr>
      <vt:lpstr>Office Theme</vt:lpstr>
      <vt:lpstr>PowerPoint Presentation</vt:lpstr>
      <vt:lpstr>What is CONCAT?</vt:lpstr>
      <vt:lpstr>PowerPoint Presentation</vt:lpstr>
      <vt:lpstr>The Excellence Formula</vt:lpstr>
      <vt:lpstr>How CONCAT helps you achieve excellence</vt:lpstr>
      <vt:lpstr>Collecting data, ensuring excellence</vt:lpstr>
      <vt:lpstr>Case Study: Before CONCAT</vt:lpstr>
      <vt:lpstr>Case Study: After CONCAT  (using the same fleet)</vt:lpstr>
      <vt:lpstr>5 MODULES</vt:lpstr>
      <vt:lpstr>5 MODULES</vt:lpstr>
      <vt:lpstr>How does CONCAT work?</vt:lpstr>
      <vt:lpstr>Recommendations and reports</vt:lpstr>
      <vt:lpstr>A tale of two contractors</vt:lpstr>
      <vt:lpstr>Where other technology fails</vt:lpstr>
      <vt:lpstr>7 symptoms indicating you need CONCAT</vt:lpstr>
      <vt:lpstr>Implementation: How to get started</vt:lpstr>
      <vt:lpstr>Implementation: How to get started</vt:lpstr>
      <vt:lpstr>Investment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Jensen</dc:creator>
  <cp:lastModifiedBy>Annel vd Westhuizen</cp:lastModifiedBy>
  <cp:revision>4</cp:revision>
  <dcterms:created xsi:type="dcterms:W3CDTF">2023-02-27T17:07:27Z</dcterms:created>
  <dcterms:modified xsi:type="dcterms:W3CDTF">2023-03-30T09:48:29Z</dcterms:modified>
</cp:coreProperties>
</file>